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ink/ink1.xml" ContentType="application/inkml+xml"/>
  <Override PartName="/ppt/ink/ink2.xml" ContentType="application/inkml+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2" r:id="rId1"/>
  </p:sldMasterIdLst>
  <p:notesMasterIdLst>
    <p:notesMasterId r:id="rId38"/>
  </p:notesMasterIdLst>
  <p:sldIdLst>
    <p:sldId id="257" r:id="rId2"/>
    <p:sldId id="258" r:id="rId3"/>
    <p:sldId id="259" r:id="rId4"/>
    <p:sldId id="260" r:id="rId5"/>
    <p:sldId id="261" r:id="rId6"/>
    <p:sldId id="377" r:id="rId7"/>
    <p:sldId id="262" r:id="rId8"/>
    <p:sldId id="264" r:id="rId9"/>
    <p:sldId id="389" r:id="rId10"/>
    <p:sldId id="378" r:id="rId11"/>
    <p:sldId id="379" r:id="rId12"/>
    <p:sldId id="390" r:id="rId13"/>
    <p:sldId id="395" r:id="rId14"/>
    <p:sldId id="396" r:id="rId15"/>
    <p:sldId id="400" r:id="rId16"/>
    <p:sldId id="393" r:id="rId17"/>
    <p:sldId id="397" r:id="rId18"/>
    <p:sldId id="394" r:id="rId19"/>
    <p:sldId id="398" r:id="rId20"/>
    <p:sldId id="399" r:id="rId21"/>
    <p:sldId id="380" r:id="rId22"/>
    <p:sldId id="381" r:id="rId23"/>
    <p:sldId id="382" r:id="rId24"/>
    <p:sldId id="383" r:id="rId25"/>
    <p:sldId id="384" r:id="rId26"/>
    <p:sldId id="386" r:id="rId27"/>
    <p:sldId id="385" r:id="rId28"/>
    <p:sldId id="387" r:id="rId29"/>
    <p:sldId id="391" r:id="rId30"/>
    <p:sldId id="392" r:id="rId31"/>
    <p:sldId id="388" r:id="rId32"/>
    <p:sldId id="317" r:id="rId33"/>
    <p:sldId id="319" r:id="rId34"/>
    <p:sldId id="318" r:id="rId35"/>
    <p:sldId id="320" r:id="rId36"/>
    <p:sldId id="321" r:id="rId3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EB5E4A07-E330-6042-A231-2CDCA429B672}">
          <p14:sldIdLst>
            <p14:sldId id="257"/>
            <p14:sldId id="258"/>
            <p14:sldId id="259"/>
            <p14:sldId id="260"/>
            <p14:sldId id="261"/>
            <p14:sldId id="377"/>
            <p14:sldId id="262"/>
          </p14:sldIdLst>
        </p14:section>
        <p14:section name="Untitled Section" id="{308E2734-9240-2640-97D4-174F9F31C586}">
          <p14:sldIdLst>
            <p14:sldId id="264"/>
            <p14:sldId id="389"/>
            <p14:sldId id="378"/>
            <p14:sldId id="379"/>
            <p14:sldId id="390"/>
            <p14:sldId id="395"/>
            <p14:sldId id="396"/>
            <p14:sldId id="400"/>
            <p14:sldId id="393"/>
            <p14:sldId id="397"/>
            <p14:sldId id="394"/>
            <p14:sldId id="398"/>
            <p14:sldId id="399"/>
            <p14:sldId id="380"/>
            <p14:sldId id="381"/>
            <p14:sldId id="382"/>
            <p14:sldId id="383"/>
            <p14:sldId id="384"/>
            <p14:sldId id="386"/>
            <p14:sldId id="385"/>
            <p14:sldId id="387"/>
            <p14:sldId id="391"/>
            <p14:sldId id="392"/>
            <p14:sldId id="388"/>
            <p14:sldId id="317"/>
            <p14:sldId id="319"/>
            <p14:sldId id="318"/>
            <p14:sldId id="320"/>
            <p14:sldId id="321"/>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mes Salmons" initials="JS" lastIdx="1" clrIdx="0">
    <p:extLst>
      <p:ext uri="{19B8F6BF-5375-455C-9EA6-DF929625EA0E}">
        <p15:presenceInfo xmlns:p15="http://schemas.microsoft.com/office/powerpoint/2012/main" userId="144a322d34dc05e5"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2C32A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956"/>
    <p:restoredTop sz="93197"/>
  </p:normalViewPr>
  <p:slideViewPr>
    <p:cSldViewPr snapToGrid="0" snapToObjects="1">
      <p:cViewPr varScale="1">
        <p:scale>
          <a:sx n="152" d="100"/>
          <a:sy n="152" d="100"/>
        </p:scale>
        <p:origin x="1696" y="176"/>
      </p:cViewPr>
      <p:guideLst/>
    </p:cSldViewPr>
  </p:slideViewPr>
  <p:notesTextViewPr>
    <p:cViewPr>
      <p:scale>
        <a:sx n="1" d="1"/>
        <a:sy n="1" d="1"/>
      </p:scale>
      <p:origin x="0" y="0"/>
    </p:cViewPr>
  </p:notesTextViewPr>
  <p:sorterViewPr>
    <p:cViewPr>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commentAuthors" Target="commentAuthor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9-14T12:08:59.226"/>
    </inkml:context>
    <inkml:brush xml:id="br0">
      <inkml:brushProperty name="width" value="0.35" units="cm"/>
      <inkml:brushProperty name="height" value="0.35" units="cm"/>
      <inkml:brushProperty name="color" value="#E71224"/>
    </inkml:brush>
  </inkml:definitions>
  <inkml:trace contextRef="#ctx0" brushRef="#br0">1 337 24575,'25'-26'0,"4"1"0,-9 7 0,11-7 0,3-1 0,13-7 0,10 1 0,22-11 0,-10 13 0,27-9 0,-9 23 0,-23 7 0,5 2 0,10 4 0,5 2-492,23-1 0,3 1 488,-1 0 1,2 2-325,-22 0 0,4 0 0,0 1 84,-4 0 0,1 2 1,3 0-85,24 3 0,6 2 0,0 2 0,4 3 0,1 3 0,-1 1 198,-31-4 1,1 0-1,-2 2 1,0 0-199,24 7 0,-1 1 0,-7 1 209,17 6 1,-8 2 251,1 4 0,-7 4-133,-32-4 0,-4 3 0,6 7 0,-5 3 0,-20-5 0,-5 3 491,-5 2 1,-4 1-92,28 47 583,-24-11 0,-4 10 0,-20-10 0,5 21-151,-12 15-832,-10-58 0,-3 0 0,-7 52 0,-5-52 0,-3-1 0,-23 49 0,6-43 0,-3 2 0,-1-2 0,0-2 0,-1-4 0,0-2 0,-29 47 0,13-33 0,-20 20 0,6-9 0,26-33 0,-3 0 0,-1-1 0,-2-2 0,-1-2 0,-4-1 0,-8 1 0,-2-1 0,2-4 0,-1-1 0,-12 3 0,-1 0 0,1 3 0,-3 0-385,-15 2 0,-2-1 385,-1 1 0,-1-1 0,-4 3 0,1-2 0,8-9 0,3 0 0,1 3 0,1 2 0,3 2 0,1 1-130,8-8 1,0 0 129,-3 10 0,1 2 0,7-7 0,-1 1 0,-13 9 0,-1 2 0,2 3 0,1 1 0,-1-1 0,1 0 0,2-1 0,2-1 0,13-8 0,1-2 0,0 1 0,1 0 0,4-7 0,4 2 0,-34 47 0,9 1 0,14 10 0,33-45 0,3 3 0,0 5 0,2 4 0,-3 9 0,2 4-33,1 5 1,0 5 32,-2 13 0,0 0 0,5-18 0,2 1 0,0 22 0,2 1 0,1-24 0,3-1 0,4 19 0,1 0 0,-3-14 0,1-2 128,6-4 0,1-4-128,0-13 0,0-4 0,6 52 0,8-16 0,5-4 0,5 4 835,-4 6-835,5-12 3,-9-10-3,3-32 0,-4-14 0,-2-19 0,0-4 0,-1-8 0,-3-4 0,-2-1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9-14T12:09:00.431"/>
    </inkml:context>
    <inkml:brush xml:id="br0">
      <inkml:brushProperty name="width" value="0.35" units="cm"/>
      <inkml:brushProperty name="height" value="0.35" units="cm"/>
      <inkml:brushProperty name="color" value="#E71224"/>
    </inkml:brush>
  </inkml:definitions>
  <inkml:trace contextRef="#ctx0" brushRef="#br0">1457 235 24575,'-7'-42'0,"-16"-4"0,-27 12 0,-24-7 0,-18 5 0,10 13 0,4 11 0,3 15 0,-12 19 0,-19 19 0,36 1 0,-1 6 0,4-6 0,0 2 0,-13 17 0,3 4 0,20-15 0,3 3 0,-3 9 0,6 3 0,-16 45 0,41-50 0,6 1 0,2 35 0,32-2 0,21-2 0,19-25 0,15-1-442,-1-10 0,7-2 442,27 15 0,9-6-492,6-18 0,5-10 277,-3-9 1,1-7 214,7-2 0,-1-7 0,-13-11 0,-4-5-231,-10-4 1,-3-4 230,-8-5 0,-4-3 0,-16 0 0,-4-3 0,40-25 0,-46 3 799,-19-1-799,-17-11 983,-8-9-526,-8-9 62,-6 4-519,-14-4 0,-12 8 0,-19-14 0,-20-12 0,-2 17 0,0 5 0,12 23 0,11-1 0,-1 3 0,4-5 0,8 17 0,9 12 0,13 9 0,4 6 0,-5-12 0,5 0 0,-5 0 0,6 5 0,4 14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1CB470D-759B-E046-8860-86D0958A03F3}" type="datetimeFigureOut">
              <a:rPr lang="en-US" smtClean="0"/>
              <a:t>9/20/21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7DFF75-0C09-2542-8FBE-359F0653782C}" type="slidenum">
              <a:rPr lang="en-US" smtClean="0"/>
              <a:t>‹#›</a:t>
            </a:fld>
            <a:endParaRPr lang="en-US"/>
          </a:p>
        </p:txBody>
      </p:sp>
    </p:spTree>
    <p:extLst>
      <p:ext uri="{BB962C8B-B14F-4D97-AF65-F5344CB8AC3E}">
        <p14:creationId xmlns:p14="http://schemas.microsoft.com/office/powerpoint/2010/main" val="38208898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1</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22821313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2</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18466128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3</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36826240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4</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27805592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5</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25355095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6</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25662164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7</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24003987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8</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15349733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9</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10353155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10</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14522250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11</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39061219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12</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357090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13</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42666718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14</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27599700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15</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244711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16</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14906084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17</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4448898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18</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6271938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19</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31418188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20</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3197097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21</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7842325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22</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39556253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23</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323784478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24</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31771568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25</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23033671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26</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12219687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27</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35448098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28</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348890587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29</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199097957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30</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191941801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31</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103424606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32</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24018932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33</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133584510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34</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8145206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35</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7295818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36</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34037412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1203608-41CE-B54D-AE32-7F2FFE27282E}" type="datetimeFigureOut">
              <a:rPr lang="en-US" smtClean="0"/>
              <a:t>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28C00F-252F-2942-A16D-65EC7BC639F4}" type="slidenum">
              <a:rPr lang="en-US" smtClean="0"/>
              <a:t>‹#›</a:t>
            </a:fld>
            <a:endParaRPr lang="en-US"/>
          </a:p>
        </p:txBody>
      </p:sp>
    </p:spTree>
    <p:extLst>
      <p:ext uri="{BB962C8B-B14F-4D97-AF65-F5344CB8AC3E}">
        <p14:creationId xmlns:p14="http://schemas.microsoft.com/office/powerpoint/2010/main" val="26732267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203608-41CE-B54D-AE32-7F2FFE27282E}" type="datetimeFigureOut">
              <a:rPr lang="en-US" smtClean="0"/>
              <a:t>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28C00F-252F-2942-A16D-65EC7BC639F4}" type="slidenum">
              <a:rPr lang="en-US" smtClean="0"/>
              <a:t>‹#›</a:t>
            </a:fld>
            <a:endParaRPr lang="en-US"/>
          </a:p>
        </p:txBody>
      </p:sp>
    </p:spTree>
    <p:extLst>
      <p:ext uri="{BB962C8B-B14F-4D97-AF65-F5344CB8AC3E}">
        <p14:creationId xmlns:p14="http://schemas.microsoft.com/office/powerpoint/2010/main" val="12279487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1203608-41CE-B54D-AE32-7F2FFE27282E}" type="datetimeFigureOut">
              <a:rPr lang="en-US" smtClean="0"/>
              <a:t>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28C00F-252F-2942-A16D-65EC7BC639F4}" type="slidenum">
              <a:rPr lang="en-US" smtClean="0"/>
              <a:t>‹#›</a:t>
            </a:fld>
            <a:endParaRPr lang="en-US"/>
          </a:p>
        </p:txBody>
      </p:sp>
    </p:spTree>
    <p:extLst>
      <p:ext uri="{BB962C8B-B14F-4D97-AF65-F5344CB8AC3E}">
        <p14:creationId xmlns:p14="http://schemas.microsoft.com/office/powerpoint/2010/main" val="41834206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1203608-41CE-B54D-AE32-7F2FFE27282E}" type="datetimeFigureOut">
              <a:rPr lang="en-US" smtClean="0"/>
              <a:t>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28C00F-252F-2942-A16D-65EC7BC639F4}" type="slidenum">
              <a:rPr lang="en-US" smtClean="0"/>
              <a:t>‹#›</a:t>
            </a:fld>
            <a:endParaRPr lang="en-US"/>
          </a:p>
        </p:txBody>
      </p:sp>
    </p:spTree>
    <p:extLst>
      <p:ext uri="{BB962C8B-B14F-4D97-AF65-F5344CB8AC3E}">
        <p14:creationId xmlns:p14="http://schemas.microsoft.com/office/powerpoint/2010/main" val="1083672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1203608-41CE-B54D-AE32-7F2FFE27282E}" type="datetimeFigureOut">
              <a:rPr lang="en-US" smtClean="0"/>
              <a:t>9/20/21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528C00F-252F-2942-A16D-65EC7BC639F4}" type="slidenum">
              <a:rPr lang="en-US" smtClean="0"/>
              <a:t>‹#›</a:t>
            </a:fld>
            <a:endParaRPr lang="en-US"/>
          </a:p>
        </p:txBody>
      </p:sp>
    </p:spTree>
    <p:extLst>
      <p:ext uri="{BB962C8B-B14F-4D97-AF65-F5344CB8AC3E}">
        <p14:creationId xmlns:p14="http://schemas.microsoft.com/office/powerpoint/2010/main" val="1311970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1203608-41CE-B54D-AE32-7F2FFE27282E}" type="datetimeFigureOut">
              <a:rPr lang="en-US" smtClean="0"/>
              <a:t>9/20/21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528C00F-252F-2942-A16D-65EC7BC639F4}" type="slidenum">
              <a:rPr lang="en-US" smtClean="0"/>
              <a:t>‹#›</a:t>
            </a:fld>
            <a:endParaRPr lang="en-US"/>
          </a:p>
        </p:txBody>
      </p:sp>
    </p:spTree>
    <p:extLst>
      <p:ext uri="{BB962C8B-B14F-4D97-AF65-F5344CB8AC3E}">
        <p14:creationId xmlns:p14="http://schemas.microsoft.com/office/powerpoint/2010/main" val="30412732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203608-41CE-B54D-AE32-7F2FFE27282E}" type="datetimeFigureOut">
              <a:rPr lang="en-US" smtClean="0"/>
              <a:t>9/20/21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528C00F-252F-2942-A16D-65EC7BC639F4}" type="slidenum">
              <a:rPr lang="en-US" smtClean="0"/>
              <a:t>‹#›</a:t>
            </a:fld>
            <a:endParaRPr lang="en-US"/>
          </a:p>
        </p:txBody>
      </p:sp>
    </p:spTree>
    <p:extLst>
      <p:ext uri="{BB962C8B-B14F-4D97-AF65-F5344CB8AC3E}">
        <p14:creationId xmlns:p14="http://schemas.microsoft.com/office/powerpoint/2010/main" val="27777595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1203608-41CE-B54D-AE32-7F2FFE27282E}" type="datetimeFigureOut">
              <a:rPr lang="en-US" smtClean="0"/>
              <a:t>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28C00F-252F-2942-A16D-65EC7BC639F4}" type="slidenum">
              <a:rPr lang="en-US" smtClean="0"/>
              <a:t>‹#›</a:t>
            </a:fld>
            <a:endParaRPr lang="en-US"/>
          </a:p>
        </p:txBody>
      </p:sp>
    </p:spTree>
    <p:extLst>
      <p:ext uri="{BB962C8B-B14F-4D97-AF65-F5344CB8AC3E}">
        <p14:creationId xmlns:p14="http://schemas.microsoft.com/office/powerpoint/2010/main" val="38005905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1203608-41CE-B54D-AE32-7F2FFE27282E}" type="datetimeFigureOut">
              <a:rPr lang="en-US" smtClean="0"/>
              <a:t>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28C00F-252F-2942-A16D-65EC7BC639F4}" type="slidenum">
              <a:rPr lang="en-US" smtClean="0"/>
              <a:t>‹#›</a:t>
            </a:fld>
            <a:endParaRPr lang="en-US"/>
          </a:p>
        </p:txBody>
      </p:sp>
    </p:spTree>
    <p:extLst>
      <p:ext uri="{BB962C8B-B14F-4D97-AF65-F5344CB8AC3E}">
        <p14:creationId xmlns:p14="http://schemas.microsoft.com/office/powerpoint/2010/main" val="1723399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203608-41CE-B54D-AE32-7F2FFE27282E}" type="datetimeFigureOut">
              <a:rPr lang="en-US" smtClean="0"/>
              <a:t>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28C00F-252F-2942-A16D-65EC7BC639F4}" type="slidenum">
              <a:rPr lang="en-US" smtClean="0"/>
              <a:t>‹#›</a:t>
            </a:fld>
            <a:endParaRPr lang="en-US"/>
          </a:p>
        </p:txBody>
      </p:sp>
    </p:spTree>
    <p:extLst>
      <p:ext uri="{BB962C8B-B14F-4D97-AF65-F5344CB8AC3E}">
        <p14:creationId xmlns:p14="http://schemas.microsoft.com/office/powerpoint/2010/main" val="38279053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203608-41CE-B54D-AE32-7F2FFE27282E}" type="datetimeFigureOut">
              <a:rPr lang="en-US" smtClean="0"/>
              <a:t>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28C00F-252F-2942-A16D-65EC7BC639F4}" type="slidenum">
              <a:rPr lang="en-US" smtClean="0"/>
              <a:t>‹#›</a:t>
            </a:fld>
            <a:endParaRPr lang="en-US"/>
          </a:p>
        </p:txBody>
      </p:sp>
    </p:spTree>
    <p:extLst>
      <p:ext uri="{BB962C8B-B14F-4D97-AF65-F5344CB8AC3E}">
        <p14:creationId xmlns:p14="http://schemas.microsoft.com/office/powerpoint/2010/main" val="38356154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203608-41CE-B54D-AE32-7F2FFE27282E}" type="datetimeFigureOut">
              <a:rPr lang="en-US" smtClean="0"/>
              <a:t>9/20/21</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528C00F-252F-2942-A16D-65EC7BC639F4}" type="slidenum">
              <a:rPr lang="en-US" smtClean="0"/>
              <a:t>‹#›</a:t>
            </a:fld>
            <a:endParaRPr lang="en-US"/>
          </a:p>
        </p:txBody>
      </p:sp>
    </p:spTree>
    <p:extLst>
      <p:ext uri="{BB962C8B-B14F-4D97-AF65-F5344CB8AC3E}">
        <p14:creationId xmlns:p14="http://schemas.microsoft.com/office/powerpoint/2010/main" val="1801018168"/>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tiff"/><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tiff"/><Relationship Id="rId5" Type="http://schemas.openxmlformats.org/officeDocument/2006/relationships/image" Target="../media/image3.tiff"/><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2.jpe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2.jpeg"/></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2.jpeg"/></Relationships>
</file>

<file path=ppt/slides/_rels/slide15.xml.rels><?xml version="1.0" encoding="UTF-8" standalone="yes"?>
<Relationships xmlns="http://schemas.openxmlformats.org/package/2006/relationships"><Relationship Id="rId8" Type="http://schemas.openxmlformats.org/officeDocument/2006/relationships/customXml" Target="../ink/ink2.xml"/><Relationship Id="rId3" Type="http://schemas.openxmlformats.org/officeDocument/2006/relationships/image" Target="../media/image1.jpeg"/><Relationship Id="rId7"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customXml" Target="../ink/ink1.xml"/><Relationship Id="rId5" Type="http://schemas.openxmlformats.org/officeDocument/2006/relationships/image" Target="../media/image9.png"/><Relationship Id="rId4" Type="http://schemas.openxmlformats.org/officeDocument/2006/relationships/image" Target="../media/image2.jpeg"/><Relationship Id="rId9"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2.jpeg"/></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2.jpeg"/></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2.jpeg"/></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2.jpeg"/></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2.jpeg"/></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2.jpeg"/></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2.jpeg"/></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hyperlink" Target="mailto:Finlayson@highway1764.com" TargetMode="External"/><Relationship Id="rId4" Type="http://schemas.openxmlformats.org/officeDocument/2006/relationships/image" Target="../media/image2.jpeg"/></Relationships>
</file>

<file path=ppt/slides/_rels/slide2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2.jpeg"/></Relationships>
</file>

<file path=ppt/slides/_rels/slide3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2.jpeg"/></Relationships>
</file>

<file path=ppt/slides/_rels/slide3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hyperlink" Target="mailto:kgbowen@NCDOT.GOV" TargetMode="External"/><Relationship Id="rId4" Type="http://schemas.openxmlformats.org/officeDocument/2006/relationships/image" Target="../media/image2.jpeg"/></Relationships>
</file>

<file path=ppt/slides/_rels/slide3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3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3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3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3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4000" cy="6857999"/>
          </a:xfrm>
          <a:prstGeom prst="rect">
            <a:avLst/>
          </a:prstGeom>
          <a:noFill/>
          <a:ln w="9525">
            <a:noFill/>
            <a:miter lim="800000"/>
            <a:headEnd/>
            <a:tailEnd/>
          </a:ln>
        </p:spPr>
      </p:pic>
      <p:sp>
        <p:nvSpPr>
          <p:cNvPr id="160771" name="Text Box 12"/>
          <p:cNvSpPr txBox="1">
            <a:spLocks noChangeArrowheads="1"/>
          </p:cNvSpPr>
          <p:nvPr/>
        </p:nvSpPr>
        <p:spPr bwMode="auto">
          <a:xfrm>
            <a:off x="471056" y="1458738"/>
            <a:ext cx="8059202" cy="2804606"/>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Upper Coastal Plain Rural Planning Organization (UCPRPO)</a:t>
            </a:r>
          </a:p>
          <a:p>
            <a:pPr algn="ctr">
              <a:spcBef>
                <a:spcPct val="50000"/>
              </a:spcBef>
            </a:pPr>
            <a:r>
              <a:rPr lang="en-US" altLang="en-US" sz="2700" b="1" dirty="0">
                <a:latin typeface="Calibri" pitchFamily="34" charset="0"/>
              </a:rPr>
              <a:t> TAC Meeting</a:t>
            </a:r>
            <a:br>
              <a:rPr lang="en-US" altLang="en-US" sz="2700" b="1" dirty="0">
                <a:latin typeface="Calibri" pitchFamily="34" charset="0"/>
              </a:rPr>
            </a:br>
            <a:r>
              <a:rPr lang="en-US" altLang="en-US" sz="2400" b="1" dirty="0">
                <a:latin typeface="Calibri" pitchFamily="34" charset="0"/>
              </a:rPr>
              <a:t>September 22, 2021</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endParaRPr lang="en-US" altLang="en-US"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6" y="131672"/>
            <a:ext cx="2571750" cy="417909"/>
          </a:xfrm>
          <a:prstGeom prst="rect">
            <a:avLst/>
          </a:prstGeom>
          <a:noFill/>
          <a:ln w="9525">
            <a:noFill/>
            <a:miter lim="800000"/>
            <a:headEnd/>
            <a:tailEnd/>
          </a:ln>
        </p:spPr>
      </p:pic>
      <p:sp>
        <p:nvSpPr>
          <p:cNvPr id="160773" name="Content Placeholder 2"/>
          <p:cNvSpPr>
            <a:spLocks noGrp="1"/>
          </p:cNvSpPr>
          <p:nvPr>
            <p:ph idx="1"/>
          </p:nvPr>
        </p:nvSpPr>
        <p:spPr>
          <a:xfrm>
            <a:off x="332509" y="4184073"/>
            <a:ext cx="8668805" cy="2149600"/>
          </a:xfrm>
        </p:spPr>
        <p:txBody>
          <a:bodyPr>
            <a:normAutofit/>
          </a:bodyPr>
          <a:lstStyle/>
          <a:p>
            <a:pPr marL="0" indent="0" algn="ctr">
              <a:buNone/>
            </a:pPr>
            <a:r>
              <a:rPr lang="en-US" dirty="0">
                <a:latin typeface="Calibri" pitchFamily="34" charset="0"/>
              </a:rPr>
              <a:t>The meeting will begin at 3:00 PM</a:t>
            </a:r>
          </a:p>
          <a:p>
            <a:pPr marL="0" indent="0" algn="ctr">
              <a:buNone/>
            </a:pPr>
            <a:endParaRPr lang="en-US" dirty="0">
              <a:latin typeface="Calibri" pitchFamily="34" charset="0"/>
            </a:endParaRPr>
          </a:p>
          <a:p>
            <a:pPr marL="0" indent="0" algn="ctr">
              <a:buNone/>
            </a:pPr>
            <a:r>
              <a:rPr lang="en-US" dirty="0">
                <a:latin typeface="Calibri" pitchFamily="34" charset="0"/>
              </a:rPr>
              <a:t>Please mute your line if you have not already done so.</a:t>
            </a:r>
          </a:p>
        </p:txBody>
      </p:sp>
    </p:spTree>
    <p:extLst>
      <p:ext uri="{BB962C8B-B14F-4D97-AF65-F5344CB8AC3E}">
        <p14:creationId xmlns:p14="http://schemas.microsoft.com/office/powerpoint/2010/main" val="3242235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7280"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7280" y="124148"/>
            <a:ext cx="3994322" cy="1211862"/>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TAC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September 22, 2021</a:t>
            </a: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67448" y="124148"/>
            <a:ext cx="2571750" cy="417909"/>
          </a:xfrm>
          <a:prstGeom prst="rect">
            <a:avLst/>
          </a:prstGeom>
          <a:noFill/>
          <a:ln w="9525">
            <a:noFill/>
            <a:miter lim="800000"/>
            <a:headEnd/>
            <a:tailEnd/>
          </a:ln>
        </p:spPr>
      </p:pic>
      <p:sp>
        <p:nvSpPr>
          <p:cNvPr id="160773" name="Content Placeholder 2"/>
          <p:cNvSpPr>
            <a:spLocks noGrp="1"/>
          </p:cNvSpPr>
          <p:nvPr>
            <p:ph idx="1"/>
          </p:nvPr>
        </p:nvSpPr>
        <p:spPr>
          <a:xfrm>
            <a:off x="1494160" y="1788003"/>
            <a:ext cx="7649840" cy="5069997"/>
          </a:xfrm>
        </p:spPr>
        <p:txBody>
          <a:bodyPr>
            <a:normAutofit/>
          </a:bodyPr>
          <a:lstStyle/>
          <a:p>
            <a:pPr marL="0" indent="0">
              <a:buNone/>
            </a:pPr>
            <a:r>
              <a:rPr lang="en-US" b="1" dirty="0">
                <a:latin typeface="Calibri" pitchFamily="34" charset="0"/>
              </a:rPr>
              <a:t>Meeting Guidelines</a:t>
            </a:r>
          </a:p>
          <a:p>
            <a:r>
              <a:rPr lang="en-US" sz="1800" dirty="0">
                <a:latin typeface="Calibri" pitchFamily="34" charset="0"/>
              </a:rPr>
              <a:t>Please keep your microphone on mute until you are ready to make a comment or ask a questions.</a:t>
            </a:r>
          </a:p>
          <a:p>
            <a:r>
              <a:rPr lang="en-US" sz="1800" dirty="0">
                <a:latin typeface="Calibri" pitchFamily="34" charset="0"/>
              </a:rPr>
              <a:t>Turn your microphone on to speak but remember to turn it off once you have finished.</a:t>
            </a:r>
          </a:p>
          <a:p>
            <a:r>
              <a:rPr lang="en-US" sz="1800" dirty="0">
                <a:latin typeface="Calibri" pitchFamily="34" charset="0"/>
              </a:rPr>
              <a:t>Begin with stating your name so everyone will know who is speaking.</a:t>
            </a:r>
          </a:p>
          <a:p>
            <a:r>
              <a:rPr lang="en-US" sz="1800" dirty="0">
                <a:latin typeface="Calibri" pitchFamily="34" charset="0"/>
              </a:rPr>
              <a:t>You may use the chat feature to send a note. The chat will be checked, but please get my attention if I fail to respond quickly.</a:t>
            </a:r>
          </a:p>
          <a:p>
            <a:r>
              <a:rPr lang="en-US" sz="1800" dirty="0">
                <a:latin typeface="Calibri" pitchFamily="34" charset="0"/>
              </a:rPr>
              <a:t>All votes will be completed by roll call as per NCGS 166A-19.24(b)(5). When the chair calls for a vote, I will call roll and ask each person to respond with a ‘yes’ or ‘no’.</a:t>
            </a:r>
          </a:p>
          <a:p>
            <a:r>
              <a:rPr lang="en-US" sz="1800" dirty="0">
                <a:latin typeface="Calibri" pitchFamily="34" charset="0"/>
              </a:rPr>
              <a:t>Please remember to mute yourself again after roll call.</a:t>
            </a:r>
          </a:p>
          <a:p>
            <a:pPr marL="0" indent="0">
              <a:buNone/>
            </a:pPr>
            <a:endParaRPr lang="en-US" sz="1500" dirty="0">
              <a:latin typeface="Calibri" pitchFamily="34" charset="0"/>
            </a:endParaRPr>
          </a:p>
        </p:txBody>
      </p:sp>
      <p:pic>
        <p:nvPicPr>
          <p:cNvPr id="2" name="Picture 1">
            <a:extLst>
              <a:ext uri="{FF2B5EF4-FFF2-40B4-BE49-F238E27FC236}">
                <a16:creationId xmlns:a16="http://schemas.microsoft.com/office/drawing/2014/main" id="{EBD2B3F0-4181-C847-A7E5-F2A7D73D6F6F}"/>
              </a:ext>
            </a:extLst>
          </p:cNvPr>
          <p:cNvPicPr>
            <a:picLocks noChangeAspect="1"/>
          </p:cNvPicPr>
          <p:nvPr/>
        </p:nvPicPr>
        <p:blipFill>
          <a:blip r:embed="rId5"/>
          <a:stretch>
            <a:fillRect/>
          </a:stretch>
        </p:blipFill>
        <p:spPr>
          <a:xfrm>
            <a:off x="93986" y="2207612"/>
            <a:ext cx="933450" cy="942975"/>
          </a:xfrm>
          <a:prstGeom prst="rect">
            <a:avLst/>
          </a:prstGeom>
        </p:spPr>
      </p:pic>
      <p:sp>
        <p:nvSpPr>
          <p:cNvPr id="3" name="Rectangle 2">
            <a:extLst>
              <a:ext uri="{FF2B5EF4-FFF2-40B4-BE49-F238E27FC236}">
                <a16:creationId xmlns:a16="http://schemas.microsoft.com/office/drawing/2014/main" id="{84F05A1A-8D90-6849-83EC-70CABC71FA36}"/>
              </a:ext>
            </a:extLst>
          </p:cNvPr>
          <p:cNvSpPr/>
          <p:nvPr/>
        </p:nvSpPr>
        <p:spPr>
          <a:xfrm>
            <a:off x="7280" y="3235835"/>
            <a:ext cx="1588038" cy="507831"/>
          </a:xfrm>
          <a:prstGeom prst="rect">
            <a:avLst/>
          </a:prstGeom>
        </p:spPr>
        <p:txBody>
          <a:bodyPr wrap="square">
            <a:spAutoFit/>
          </a:bodyPr>
          <a:lstStyle/>
          <a:p>
            <a:r>
              <a:rPr lang="en-US" sz="1350" b="1" dirty="0">
                <a:solidFill>
                  <a:srgbClr val="FF0000"/>
                </a:solidFill>
              </a:rPr>
              <a:t>Please keep microphone muted</a:t>
            </a:r>
          </a:p>
        </p:txBody>
      </p:sp>
      <p:pic>
        <p:nvPicPr>
          <p:cNvPr id="4" name="Picture 3">
            <a:extLst>
              <a:ext uri="{FF2B5EF4-FFF2-40B4-BE49-F238E27FC236}">
                <a16:creationId xmlns:a16="http://schemas.microsoft.com/office/drawing/2014/main" id="{0BDBD578-472E-E44C-A962-B6083AB9A491}"/>
              </a:ext>
            </a:extLst>
          </p:cNvPr>
          <p:cNvPicPr>
            <a:picLocks noChangeAspect="1"/>
          </p:cNvPicPr>
          <p:nvPr/>
        </p:nvPicPr>
        <p:blipFill>
          <a:blip r:embed="rId6"/>
          <a:stretch>
            <a:fillRect/>
          </a:stretch>
        </p:blipFill>
        <p:spPr>
          <a:xfrm>
            <a:off x="166136" y="4015945"/>
            <a:ext cx="1085850" cy="1085850"/>
          </a:xfrm>
          <a:prstGeom prst="rect">
            <a:avLst/>
          </a:prstGeom>
        </p:spPr>
      </p:pic>
      <p:sp>
        <p:nvSpPr>
          <p:cNvPr id="5" name="Rectangle 4">
            <a:extLst>
              <a:ext uri="{FF2B5EF4-FFF2-40B4-BE49-F238E27FC236}">
                <a16:creationId xmlns:a16="http://schemas.microsoft.com/office/drawing/2014/main" id="{21387E93-EAC7-6F41-9694-11CD117E75C5}"/>
              </a:ext>
            </a:extLst>
          </p:cNvPr>
          <p:cNvSpPr/>
          <p:nvPr/>
        </p:nvSpPr>
        <p:spPr>
          <a:xfrm>
            <a:off x="0" y="5151949"/>
            <a:ext cx="1263487" cy="300082"/>
          </a:xfrm>
          <a:prstGeom prst="rect">
            <a:avLst/>
          </a:prstGeom>
        </p:spPr>
        <p:txBody>
          <a:bodyPr wrap="none">
            <a:spAutoFit/>
          </a:bodyPr>
          <a:lstStyle/>
          <a:p>
            <a:r>
              <a:rPr lang="en-US" sz="1350" dirty="0"/>
              <a:t>Chat is enabled</a:t>
            </a:r>
          </a:p>
        </p:txBody>
      </p:sp>
      <p:pic>
        <p:nvPicPr>
          <p:cNvPr id="6" name="Picture 5">
            <a:extLst>
              <a:ext uri="{FF2B5EF4-FFF2-40B4-BE49-F238E27FC236}">
                <a16:creationId xmlns:a16="http://schemas.microsoft.com/office/drawing/2014/main" id="{9904DB80-A0C2-2344-96B2-E083995C7714}"/>
              </a:ext>
            </a:extLst>
          </p:cNvPr>
          <p:cNvPicPr>
            <a:picLocks noChangeAspect="1"/>
          </p:cNvPicPr>
          <p:nvPr/>
        </p:nvPicPr>
        <p:blipFill>
          <a:blip r:embed="rId7"/>
          <a:stretch>
            <a:fillRect/>
          </a:stretch>
        </p:blipFill>
        <p:spPr>
          <a:xfrm>
            <a:off x="7164065" y="5239912"/>
            <a:ext cx="971550" cy="971550"/>
          </a:xfrm>
          <a:prstGeom prst="rect">
            <a:avLst/>
          </a:prstGeom>
        </p:spPr>
      </p:pic>
    </p:spTree>
    <p:extLst>
      <p:ext uri="{BB962C8B-B14F-4D97-AF65-F5344CB8AC3E}">
        <p14:creationId xmlns:p14="http://schemas.microsoft.com/office/powerpoint/2010/main" val="14923418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1"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1" y="131878"/>
            <a:ext cx="3994322" cy="1627360"/>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TAC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September 22, 2021</a:t>
            </a:r>
          </a:p>
          <a:p>
            <a:pPr algn="ctr">
              <a:spcBef>
                <a:spcPct val="50000"/>
              </a:spcBef>
            </a:pPr>
            <a:endParaRPr lang="en-US" altLang="en-US"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3" y="251537"/>
            <a:ext cx="2571750" cy="417909"/>
          </a:xfrm>
          <a:prstGeom prst="rect">
            <a:avLst/>
          </a:prstGeom>
          <a:noFill/>
          <a:ln w="9525">
            <a:noFill/>
            <a:miter lim="800000"/>
            <a:headEnd/>
            <a:tailEnd/>
          </a:ln>
        </p:spPr>
      </p:pic>
      <p:sp>
        <p:nvSpPr>
          <p:cNvPr id="160773" name="Content Placeholder 2"/>
          <p:cNvSpPr>
            <a:spLocks noGrp="1"/>
          </p:cNvSpPr>
          <p:nvPr>
            <p:ph idx="1"/>
          </p:nvPr>
        </p:nvSpPr>
        <p:spPr>
          <a:xfrm>
            <a:off x="860541" y="2271346"/>
            <a:ext cx="7649840" cy="3665670"/>
          </a:xfrm>
        </p:spPr>
        <p:txBody>
          <a:bodyPr>
            <a:normAutofit/>
          </a:bodyPr>
          <a:lstStyle/>
          <a:p>
            <a:pPr marL="0" indent="0">
              <a:buNone/>
            </a:pPr>
            <a:r>
              <a:rPr lang="en-US" sz="2400" b="1" dirty="0">
                <a:latin typeface="Calibri" pitchFamily="34" charset="0"/>
              </a:rPr>
              <a:t>1. Welcome &amp; Introductions – Lu Harvey Lewis – TAC Chair</a:t>
            </a:r>
          </a:p>
          <a:p>
            <a:pPr marL="0" indent="0">
              <a:buNone/>
            </a:pPr>
            <a:endParaRPr lang="en-US" b="1" dirty="0">
              <a:latin typeface="Calibri" pitchFamily="34" charset="0"/>
            </a:endParaRPr>
          </a:p>
          <a:p>
            <a:r>
              <a:rPr lang="en-US" sz="2400" dirty="0">
                <a:latin typeface="Calibri" pitchFamily="34" charset="0"/>
              </a:rPr>
              <a:t>ROLL CALL</a:t>
            </a:r>
          </a:p>
          <a:p>
            <a:pPr marL="0" indent="0">
              <a:buNone/>
            </a:pPr>
            <a:endParaRPr lang="en-US" sz="2400" dirty="0">
              <a:latin typeface="Calibri" pitchFamily="34" charset="0"/>
            </a:endParaRPr>
          </a:p>
          <a:p>
            <a:pPr marL="0" indent="0">
              <a:buNone/>
            </a:pPr>
            <a:endParaRPr lang="en-US" sz="2400" dirty="0">
              <a:latin typeface="Calibri" pitchFamily="34" charset="0"/>
            </a:endParaRPr>
          </a:p>
          <a:p>
            <a:pPr marL="0" indent="0">
              <a:buNone/>
            </a:pPr>
            <a:r>
              <a:rPr lang="en-US" sz="2400" b="1" dirty="0">
                <a:latin typeface="Calibri" pitchFamily="34" charset="0"/>
              </a:rPr>
              <a:t>2. REVIEW AGENDA FOR ADDITIONS OR CORRECTIONS</a:t>
            </a:r>
          </a:p>
          <a:p>
            <a:pPr marL="0" indent="0">
              <a:buNone/>
            </a:pPr>
            <a:endParaRPr lang="en-US" sz="2400" dirty="0">
              <a:latin typeface="Calibri" pitchFamily="34" charset="0"/>
            </a:endParaRPr>
          </a:p>
          <a:p>
            <a:pPr marL="0" indent="0">
              <a:buNone/>
            </a:pPr>
            <a:endParaRPr lang="en-US" sz="1500" dirty="0">
              <a:latin typeface="Calibri" pitchFamily="34" charset="0"/>
            </a:endParaRPr>
          </a:p>
        </p:txBody>
      </p:sp>
    </p:spTree>
    <p:extLst>
      <p:ext uri="{BB962C8B-B14F-4D97-AF65-F5344CB8AC3E}">
        <p14:creationId xmlns:p14="http://schemas.microsoft.com/office/powerpoint/2010/main" val="11548201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0"/>
            <a:ext cx="3994322" cy="1211862"/>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TAC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September 22, 2021</a:t>
            </a: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sp>
        <p:nvSpPr>
          <p:cNvPr id="160773" name="Content Placeholder 2"/>
          <p:cNvSpPr>
            <a:spLocks noGrp="1"/>
          </p:cNvSpPr>
          <p:nvPr>
            <p:ph idx="1"/>
          </p:nvPr>
        </p:nvSpPr>
        <p:spPr>
          <a:xfrm>
            <a:off x="737981" y="2273643"/>
            <a:ext cx="7668039" cy="2961549"/>
          </a:xfrm>
        </p:spPr>
        <p:txBody>
          <a:bodyPr>
            <a:normAutofit/>
          </a:bodyPr>
          <a:lstStyle/>
          <a:p>
            <a:pPr marL="0" indent="0">
              <a:buNone/>
            </a:pPr>
            <a:r>
              <a:rPr lang="en-US" sz="2700" b="1" dirty="0">
                <a:latin typeface="Calibri" pitchFamily="34" charset="0"/>
              </a:rPr>
              <a:t>3. APPROVAL OF UCPRPO TAC Meeting Agenda</a:t>
            </a:r>
          </a:p>
          <a:p>
            <a:pPr marL="0" indent="0">
              <a:buNone/>
            </a:pPr>
            <a:endParaRPr lang="en-US" sz="2700" b="1" dirty="0">
              <a:latin typeface="Calibri" pitchFamily="34" charset="0"/>
            </a:endParaRPr>
          </a:p>
          <a:p>
            <a:pPr marL="0" indent="0">
              <a:buNone/>
            </a:pPr>
            <a:r>
              <a:rPr lang="en-US" dirty="0">
                <a:latin typeface="Calibri" pitchFamily="34" charset="0"/>
              </a:rPr>
              <a:t>Review and approval of the Agenda for today’s meting with a motion and second….. Then roll call</a:t>
            </a:r>
          </a:p>
          <a:p>
            <a:pPr marL="0" indent="0">
              <a:buNone/>
            </a:pPr>
            <a:endParaRPr lang="en-US" b="1" dirty="0">
              <a:latin typeface="Calibri" pitchFamily="34" charset="0"/>
            </a:endParaRPr>
          </a:p>
          <a:p>
            <a:pPr marL="0" indent="0">
              <a:buNone/>
            </a:pPr>
            <a:endParaRPr lang="en-US" sz="2400" dirty="0">
              <a:latin typeface="Calibri" pitchFamily="34" charset="0"/>
            </a:endParaRPr>
          </a:p>
          <a:p>
            <a:pPr marL="0" indent="0">
              <a:buNone/>
            </a:pPr>
            <a:endParaRPr lang="en-US" sz="2400" dirty="0">
              <a:latin typeface="Calibri" pitchFamily="34" charset="0"/>
            </a:endParaRPr>
          </a:p>
          <a:p>
            <a:pPr marL="0" indent="0">
              <a:buNone/>
            </a:pPr>
            <a:endParaRPr lang="en-US" sz="1500" dirty="0">
              <a:latin typeface="Calibri" pitchFamily="34" charset="0"/>
            </a:endParaRPr>
          </a:p>
        </p:txBody>
      </p:sp>
    </p:spTree>
    <p:extLst>
      <p:ext uri="{BB962C8B-B14F-4D97-AF65-F5344CB8AC3E}">
        <p14:creationId xmlns:p14="http://schemas.microsoft.com/office/powerpoint/2010/main" val="914660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0"/>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TAC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September 22, 2021</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sp>
        <p:nvSpPr>
          <p:cNvPr id="160773" name="Content Placeholder 2"/>
          <p:cNvSpPr>
            <a:spLocks noGrp="1"/>
          </p:cNvSpPr>
          <p:nvPr>
            <p:ph idx="1"/>
          </p:nvPr>
        </p:nvSpPr>
        <p:spPr>
          <a:xfrm>
            <a:off x="246561" y="1608520"/>
            <a:ext cx="8240482" cy="4310366"/>
          </a:xfrm>
        </p:spPr>
        <p:txBody>
          <a:bodyPr>
            <a:normAutofit/>
          </a:bodyPr>
          <a:lstStyle/>
          <a:p>
            <a:pPr marL="0" indent="0">
              <a:buNone/>
            </a:pPr>
            <a:r>
              <a:rPr lang="en-US" sz="2400" b="1" dirty="0">
                <a:latin typeface="Calibri" pitchFamily="34" charset="0"/>
              </a:rPr>
              <a:t>4. APPROVAL OF UCPRPO TAC Meeting Minutes</a:t>
            </a:r>
          </a:p>
          <a:p>
            <a:pPr marL="0" indent="0">
              <a:buNone/>
            </a:pPr>
            <a:endParaRPr lang="en-US" sz="2400" b="1" dirty="0">
              <a:latin typeface="Calibri" pitchFamily="34" charset="0"/>
            </a:endParaRPr>
          </a:p>
          <a:p>
            <a:pPr marL="0" indent="0">
              <a:buNone/>
            </a:pPr>
            <a:endParaRPr lang="en-US" sz="2400" b="1" dirty="0">
              <a:latin typeface="Calibri" pitchFamily="34" charset="0"/>
            </a:endParaRPr>
          </a:p>
          <a:p>
            <a:pPr marL="0" indent="0">
              <a:buNone/>
            </a:pPr>
            <a:r>
              <a:rPr lang="en-US" sz="2400" dirty="0">
                <a:latin typeface="Calibri" pitchFamily="34" charset="0"/>
              </a:rPr>
              <a:t>Review and approval of the July 21, 2021 minutes with a motion and second….. Then roll call</a:t>
            </a:r>
          </a:p>
          <a:p>
            <a:pPr marL="0" indent="0">
              <a:buNone/>
            </a:pPr>
            <a:endParaRPr lang="en-US" sz="2400" dirty="0">
              <a:latin typeface="Calibri" pitchFamily="34" charset="0"/>
            </a:endParaRPr>
          </a:p>
          <a:p>
            <a:pPr marL="0" indent="0">
              <a:buNone/>
            </a:pPr>
            <a:endParaRPr lang="en-US" sz="2400" dirty="0">
              <a:latin typeface="Calibri" pitchFamily="34" charset="0"/>
            </a:endParaRPr>
          </a:p>
          <a:p>
            <a:pPr marL="0" indent="0">
              <a:buNone/>
            </a:pPr>
            <a:endParaRPr lang="en-US" sz="1500" dirty="0">
              <a:latin typeface="Calibri" pitchFamily="34" charset="0"/>
            </a:endParaRPr>
          </a:p>
        </p:txBody>
      </p:sp>
    </p:spTree>
    <p:extLst>
      <p:ext uri="{BB962C8B-B14F-4D97-AF65-F5344CB8AC3E}">
        <p14:creationId xmlns:p14="http://schemas.microsoft.com/office/powerpoint/2010/main" val="33382969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0"/>
            <a:ext cx="3994322" cy="1211862"/>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TAC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September 22, 2021</a:t>
            </a: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sp>
        <p:nvSpPr>
          <p:cNvPr id="160773" name="Content Placeholder 2"/>
          <p:cNvSpPr>
            <a:spLocks noGrp="1"/>
          </p:cNvSpPr>
          <p:nvPr>
            <p:ph idx="1"/>
          </p:nvPr>
        </p:nvSpPr>
        <p:spPr>
          <a:xfrm>
            <a:off x="208193" y="1100651"/>
            <a:ext cx="8727614" cy="5001904"/>
          </a:xfrm>
        </p:spPr>
        <p:txBody>
          <a:bodyPr>
            <a:normAutofit/>
          </a:bodyPr>
          <a:lstStyle/>
          <a:p>
            <a:pPr marL="0" indent="0">
              <a:buNone/>
            </a:pPr>
            <a:r>
              <a:rPr lang="en-US" sz="2000" b="1" dirty="0">
                <a:latin typeface="Calibri" pitchFamily="34" charset="0"/>
              </a:rPr>
              <a:t>5. Adopt Resolution of Support to Designate US 70 as I 42 in Johnston County</a:t>
            </a:r>
            <a:endParaRPr lang="en-US" sz="2000" dirty="0">
              <a:latin typeface="Calibri" pitchFamily="34" charset="0"/>
            </a:endParaRPr>
          </a:p>
        </p:txBody>
      </p:sp>
      <p:pic>
        <p:nvPicPr>
          <p:cNvPr id="2" name="Picture 1">
            <a:extLst>
              <a:ext uri="{FF2B5EF4-FFF2-40B4-BE49-F238E27FC236}">
                <a16:creationId xmlns:a16="http://schemas.microsoft.com/office/drawing/2014/main" id="{1319E35C-7151-4246-B37E-CD70CD29A6D0}"/>
              </a:ext>
            </a:extLst>
          </p:cNvPr>
          <p:cNvPicPr>
            <a:picLocks noChangeAspect="1"/>
          </p:cNvPicPr>
          <p:nvPr/>
        </p:nvPicPr>
        <p:blipFill>
          <a:blip r:embed="rId5"/>
          <a:stretch>
            <a:fillRect/>
          </a:stretch>
        </p:blipFill>
        <p:spPr>
          <a:xfrm>
            <a:off x="1981308" y="1463922"/>
            <a:ext cx="7058596" cy="5422419"/>
          </a:xfrm>
          <a:prstGeom prst="rect">
            <a:avLst/>
          </a:prstGeom>
        </p:spPr>
      </p:pic>
      <p:sp>
        <p:nvSpPr>
          <p:cNvPr id="3" name="TextBox 2">
            <a:extLst>
              <a:ext uri="{FF2B5EF4-FFF2-40B4-BE49-F238E27FC236}">
                <a16:creationId xmlns:a16="http://schemas.microsoft.com/office/drawing/2014/main" id="{D802F14C-2892-CC41-867C-7BD5ADC20600}"/>
              </a:ext>
            </a:extLst>
          </p:cNvPr>
          <p:cNvSpPr txBox="1"/>
          <p:nvPr/>
        </p:nvSpPr>
        <p:spPr>
          <a:xfrm>
            <a:off x="0" y="2254757"/>
            <a:ext cx="2092304" cy="3139321"/>
          </a:xfrm>
          <a:prstGeom prst="rect">
            <a:avLst/>
          </a:prstGeom>
          <a:noFill/>
        </p:spPr>
        <p:txBody>
          <a:bodyPr wrap="none" rtlCol="0">
            <a:spAutoFit/>
          </a:bodyPr>
          <a:lstStyle/>
          <a:p>
            <a:r>
              <a:rPr lang="en-US" dirty="0"/>
              <a:t>As part of upgrading</a:t>
            </a:r>
          </a:p>
          <a:p>
            <a:r>
              <a:rPr lang="en-US" dirty="0"/>
              <a:t>US 70 to Interstate </a:t>
            </a:r>
          </a:p>
          <a:p>
            <a:r>
              <a:rPr lang="en-US" dirty="0"/>
              <a:t>Standards, NCDOT</a:t>
            </a:r>
          </a:p>
          <a:p>
            <a:r>
              <a:rPr lang="en-US" dirty="0"/>
              <a:t>Would like to </a:t>
            </a:r>
          </a:p>
          <a:p>
            <a:r>
              <a:rPr lang="en-US" dirty="0"/>
              <a:t>Designate US 70 </a:t>
            </a:r>
          </a:p>
          <a:p>
            <a:r>
              <a:rPr lang="en-US" dirty="0"/>
              <a:t>as I 42</a:t>
            </a:r>
          </a:p>
          <a:p>
            <a:endParaRPr lang="en-US" dirty="0"/>
          </a:p>
          <a:p>
            <a:endParaRPr lang="en-US" dirty="0"/>
          </a:p>
          <a:p>
            <a:r>
              <a:rPr lang="en-US" b="1" dirty="0"/>
              <a:t>Seeking Motion </a:t>
            </a:r>
          </a:p>
          <a:p>
            <a:r>
              <a:rPr lang="en-US" b="1" dirty="0"/>
              <a:t>With Second and</a:t>
            </a:r>
          </a:p>
          <a:p>
            <a:r>
              <a:rPr lang="en-US" b="1" dirty="0"/>
              <a:t>Then Roll Call……</a:t>
            </a:r>
          </a:p>
        </p:txBody>
      </p:sp>
    </p:spTree>
    <p:extLst>
      <p:ext uri="{BB962C8B-B14F-4D97-AF65-F5344CB8AC3E}">
        <p14:creationId xmlns:p14="http://schemas.microsoft.com/office/powerpoint/2010/main" val="13617402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46711"/>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TAC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September 22, 2021</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66370"/>
            <a:ext cx="2571750" cy="417909"/>
          </a:xfrm>
          <a:prstGeom prst="rect">
            <a:avLst/>
          </a:prstGeom>
          <a:noFill/>
          <a:ln w="9525">
            <a:noFill/>
            <a:miter lim="800000"/>
            <a:headEnd/>
            <a:tailEnd/>
          </a:ln>
        </p:spPr>
      </p:pic>
      <p:sp>
        <p:nvSpPr>
          <p:cNvPr id="160773" name="Content Placeholder 2"/>
          <p:cNvSpPr>
            <a:spLocks noGrp="1"/>
          </p:cNvSpPr>
          <p:nvPr>
            <p:ph idx="1"/>
          </p:nvPr>
        </p:nvSpPr>
        <p:spPr>
          <a:xfrm>
            <a:off x="245994" y="1163782"/>
            <a:ext cx="8661952" cy="5153891"/>
          </a:xfrm>
        </p:spPr>
        <p:txBody>
          <a:bodyPr>
            <a:normAutofit/>
          </a:bodyPr>
          <a:lstStyle/>
          <a:p>
            <a:pPr marL="0" indent="0">
              <a:buNone/>
            </a:pPr>
            <a:endParaRPr lang="en-US" sz="2700" b="1" dirty="0">
              <a:latin typeface="Calibri" pitchFamily="34" charset="0"/>
            </a:endParaRPr>
          </a:p>
          <a:p>
            <a:pPr marL="0" indent="0">
              <a:buNone/>
            </a:pPr>
            <a:r>
              <a:rPr lang="en-US" sz="2700" b="1" dirty="0">
                <a:latin typeface="Calibri" pitchFamily="34" charset="0"/>
              </a:rPr>
              <a:t>6. Letter of Support for FY2022 – 5310 Funding for Johnston County Industries</a:t>
            </a:r>
          </a:p>
          <a:p>
            <a:pPr marL="0" indent="0">
              <a:buNone/>
            </a:pPr>
            <a:r>
              <a:rPr lang="en-US" dirty="0">
                <a:latin typeface="Calibri" pitchFamily="34" charset="0"/>
              </a:rPr>
              <a:t>Johnston County Industries provides transportation services in conjunction with JCATS for employment and training opportunities and access to community resources for individuals with disabilities for over 30 years.</a:t>
            </a:r>
          </a:p>
          <a:p>
            <a:pPr marL="0" indent="0">
              <a:buNone/>
            </a:pPr>
            <a:endParaRPr lang="en-US" sz="2700" b="1" dirty="0">
              <a:latin typeface="Calibri" pitchFamily="34" charset="0"/>
            </a:endParaRPr>
          </a:p>
          <a:p>
            <a:pPr marL="0" indent="0">
              <a:buNone/>
            </a:pPr>
            <a:endParaRPr lang="en-US" sz="3075" b="1" dirty="0">
              <a:latin typeface="Calibri" pitchFamily="34" charset="0"/>
            </a:endParaRPr>
          </a:p>
          <a:p>
            <a:pPr marL="0" indent="0">
              <a:buNone/>
            </a:pPr>
            <a:r>
              <a:rPr lang="en-US" sz="3075" b="1" dirty="0">
                <a:latin typeface="Calibri" pitchFamily="34" charset="0"/>
              </a:rPr>
              <a:t>Seek Motion with Second and then roll call………</a:t>
            </a:r>
          </a:p>
          <a:p>
            <a:pPr marL="0" indent="0">
              <a:buNone/>
            </a:pPr>
            <a:endParaRPr lang="en-US" sz="2400" dirty="0">
              <a:latin typeface="Calibri" pitchFamily="34" charset="0"/>
            </a:endParaRPr>
          </a:p>
          <a:p>
            <a:pPr marL="0" indent="0">
              <a:buNone/>
            </a:pPr>
            <a:endParaRPr lang="en-US" sz="1500" dirty="0">
              <a:latin typeface="Calibri" pitchFamily="34" charset="0"/>
            </a:endParaRPr>
          </a:p>
        </p:txBody>
      </p:sp>
    </p:spTree>
    <p:extLst>
      <p:ext uri="{BB962C8B-B14F-4D97-AF65-F5344CB8AC3E}">
        <p14:creationId xmlns:p14="http://schemas.microsoft.com/office/powerpoint/2010/main" val="10356844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3999" cy="6858000"/>
          </a:xfrm>
          <a:prstGeom prst="rect">
            <a:avLst/>
          </a:prstGeom>
          <a:noFill/>
          <a:ln w="9525">
            <a:noFill/>
            <a:miter lim="800000"/>
            <a:headEnd/>
            <a:tailEnd/>
          </a:ln>
        </p:spPr>
      </p:pic>
      <p:sp>
        <p:nvSpPr>
          <p:cNvPr id="160771" name="Text Box 12"/>
          <p:cNvSpPr txBox="1">
            <a:spLocks noChangeArrowheads="1"/>
          </p:cNvSpPr>
          <p:nvPr/>
        </p:nvSpPr>
        <p:spPr bwMode="auto">
          <a:xfrm>
            <a:off x="145395" y="44457"/>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TAC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September 22, 2021</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26855" y="44457"/>
            <a:ext cx="2571750" cy="417909"/>
          </a:xfrm>
          <a:prstGeom prst="rect">
            <a:avLst/>
          </a:prstGeom>
          <a:noFill/>
          <a:ln w="9525">
            <a:noFill/>
            <a:miter lim="800000"/>
            <a:headEnd/>
            <a:tailEnd/>
          </a:ln>
        </p:spPr>
      </p:pic>
      <p:sp>
        <p:nvSpPr>
          <p:cNvPr id="160773" name="Content Placeholder 2"/>
          <p:cNvSpPr>
            <a:spLocks noGrp="1"/>
          </p:cNvSpPr>
          <p:nvPr>
            <p:ph idx="1"/>
          </p:nvPr>
        </p:nvSpPr>
        <p:spPr>
          <a:xfrm>
            <a:off x="145395" y="1334530"/>
            <a:ext cx="8998605" cy="5155107"/>
          </a:xfrm>
        </p:spPr>
        <p:txBody>
          <a:bodyPr>
            <a:normAutofit/>
          </a:bodyPr>
          <a:lstStyle/>
          <a:p>
            <a:pPr marL="0" indent="0">
              <a:buNone/>
            </a:pPr>
            <a:r>
              <a:rPr lang="en-US" sz="2700" b="1" dirty="0">
                <a:latin typeface="Calibri" pitchFamily="34" charset="0"/>
              </a:rPr>
              <a:t>7. STI Prioritization P6 Update</a:t>
            </a:r>
            <a:endParaRPr lang="en-US" sz="1800" dirty="0">
              <a:latin typeface="Calibri" pitchFamily="34" charset="0"/>
            </a:endParaRPr>
          </a:p>
          <a:p>
            <a:pPr marL="0" indent="0">
              <a:buNone/>
            </a:pPr>
            <a:r>
              <a:rPr lang="en-US" sz="1800" b="1" dirty="0">
                <a:solidFill>
                  <a:srgbClr val="FF0000"/>
                </a:solidFill>
                <a:latin typeface="Calibri" pitchFamily="34" charset="0"/>
              </a:rPr>
              <a:t>NCDOT Board of Transportation agreed to halt the STI P6 process. Scoring of all projects will continue and be released in September. Process will not continue with local input.</a:t>
            </a:r>
          </a:p>
          <a:p>
            <a:pPr marL="0" indent="0">
              <a:buNone/>
            </a:pPr>
            <a:r>
              <a:rPr lang="en-US" sz="2000" b="1" dirty="0">
                <a:latin typeface="Calibri" pitchFamily="34" charset="0"/>
              </a:rPr>
              <a:t>The following are talking points provided by NCDOT:</a:t>
            </a:r>
            <a:br>
              <a:rPr lang="en-US" sz="2000" b="1" dirty="0">
                <a:latin typeface="Calibri" pitchFamily="34" charset="0"/>
              </a:rPr>
            </a:br>
            <a:endParaRPr lang="en-US" sz="2000" b="1" dirty="0">
              <a:latin typeface="Calibri" pitchFamily="34" charset="0"/>
            </a:endParaRPr>
          </a:p>
          <a:p>
            <a:pPr marL="0" indent="0">
              <a:buNone/>
            </a:pPr>
            <a:r>
              <a:rPr lang="en-US" sz="1800" dirty="0">
                <a:latin typeface="Calibri" pitchFamily="34" charset="0"/>
              </a:rPr>
              <a:t>- </a:t>
            </a:r>
            <a:r>
              <a:rPr lang="en-US" sz="1800" b="1" dirty="0">
                <a:latin typeface="Calibri" pitchFamily="34" charset="0"/>
              </a:rPr>
              <a:t>NCDOT established an internal workgroup to look at issues related to rising cost estimates.</a:t>
            </a:r>
            <a:br>
              <a:rPr lang="en-US" sz="1800" b="1" dirty="0">
                <a:latin typeface="Calibri" pitchFamily="34" charset="0"/>
              </a:rPr>
            </a:br>
            <a:r>
              <a:rPr lang="en-US" sz="1800" dirty="0">
                <a:latin typeface="Calibri" pitchFamily="34" charset="0"/>
              </a:rPr>
              <a:t>	1. Necessary because in the last few years, many projects were coming in much 	    more expensive than initial estimates.</a:t>
            </a:r>
            <a:br>
              <a:rPr lang="en-US" sz="1800" dirty="0">
                <a:latin typeface="Calibri" pitchFamily="34" charset="0"/>
              </a:rPr>
            </a:br>
            <a:br>
              <a:rPr lang="en-US" sz="1800" dirty="0">
                <a:latin typeface="Calibri" pitchFamily="34" charset="0"/>
              </a:rPr>
            </a:br>
            <a:r>
              <a:rPr lang="en-US" sz="1800" dirty="0">
                <a:latin typeface="Calibri" pitchFamily="34" charset="0"/>
              </a:rPr>
              <a:t>	2. These increases impact the STIP.</a:t>
            </a:r>
            <a:br>
              <a:rPr lang="en-US" sz="1800" dirty="0">
                <a:latin typeface="Calibri" pitchFamily="34" charset="0"/>
              </a:rPr>
            </a:br>
            <a:endParaRPr lang="en-US" sz="1800" dirty="0">
              <a:latin typeface="Calibri" pitchFamily="34" charset="0"/>
            </a:endParaRPr>
          </a:p>
          <a:p>
            <a:pPr marL="0" indent="0">
              <a:buNone/>
            </a:pPr>
            <a:r>
              <a:rPr lang="en-US" sz="1800" b="1" dirty="0">
                <a:latin typeface="Calibri" pitchFamily="34" charset="0"/>
              </a:rPr>
              <a:t>- Cost increases are caused by a variety of things such as:</a:t>
            </a:r>
            <a:br>
              <a:rPr lang="en-US" sz="1800" b="1" dirty="0">
                <a:latin typeface="Calibri" pitchFamily="34" charset="0"/>
              </a:rPr>
            </a:br>
            <a:r>
              <a:rPr lang="en-US" sz="1800" dirty="0">
                <a:latin typeface="Calibri" pitchFamily="34" charset="0"/>
              </a:rPr>
              <a:t>Estimates were done before projects were fully defined. Automated Cost Estimation Tool didn’t have the capability to include all specific impacts that can increase cost.</a:t>
            </a:r>
            <a:br>
              <a:rPr lang="en-US" sz="1800" dirty="0">
                <a:latin typeface="Calibri" pitchFamily="34" charset="0"/>
              </a:rPr>
            </a:br>
            <a:r>
              <a:rPr lang="en-US" sz="1800" dirty="0">
                <a:latin typeface="Calibri" pitchFamily="34" charset="0"/>
              </a:rPr>
              <a:t>	1. Estimates were done many years before construction – and costs increased over 	     that time.</a:t>
            </a:r>
            <a:br>
              <a:rPr lang="en-US" sz="1800" dirty="0">
                <a:latin typeface="Calibri" pitchFamily="34" charset="0"/>
              </a:rPr>
            </a:br>
            <a:r>
              <a:rPr lang="en-US" sz="1800" dirty="0">
                <a:latin typeface="Calibri" pitchFamily="34" charset="0"/>
              </a:rPr>
              <a:t>	2. Recent increases in costs of property, supplies and contractor/consultant rates.</a:t>
            </a:r>
          </a:p>
          <a:p>
            <a:pPr marL="0" indent="0">
              <a:buNone/>
            </a:pPr>
            <a:endParaRPr lang="en-US" sz="1500" dirty="0">
              <a:latin typeface="Calibri" pitchFamily="34" charset="0"/>
            </a:endParaRPr>
          </a:p>
          <a:p>
            <a:pPr marL="0" indent="0">
              <a:buNone/>
            </a:pPr>
            <a:endParaRPr lang="en-US" sz="1500" dirty="0">
              <a:latin typeface="Calibri" pitchFamily="34" charset="0"/>
            </a:endParaRPr>
          </a:p>
          <a:p>
            <a:pPr marL="0" indent="0">
              <a:buNone/>
            </a:pPr>
            <a:endParaRPr lang="en-US" sz="1500" dirty="0">
              <a:latin typeface="Calibri" pitchFamily="34" charset="0"/>
            </a:endParaRPr>
          </a:p>
          <a:p>
            <a:pPr marL="0" indent="0">
              <a:buNone/>
            </a:pPr>
            <a:endParaRPr lang="en-US" sz="1800" dirty="0">
              <a:latin typeface="Calibri" pitchFamily="34" charset="0"/>
            </a:endParaRPr>
          </a:p>
        </p:txBody>
      </p:sp>
    </p:spTree>
    <p:extLst>
      <p:ext uri="{BB962C8B-B14F-4D97-AF65-F5344CB8AC3E}">
        <p14:creationId xmlns:p14="http://schemas.microsoft.com/office/powerpoint/2010/main" val="33048795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3999" cy="6858000"/>
          </a:xfrm>
          <a:prstGeom prst="rect">
            <a:avLst/>
          </a:prstGeom>
          <a:noFill/>
          <a:ln w="9525">
            <a:noFill/>
            <a:miter lim="800000"/>
            <a:headEnd/>
            <a:tailEnd/>
          </a:ln>
        </p:spPr>
      </p:pic>
      <p:sp>
        <p:nvSpPr>
          <p:cNvPr id="160771" name="Text Box 12"/>
          <p:cNvSpPr txBox="1">
            <a:spLocks noChangeArrowheads="1"/>
          </p:cNvSpPr>
          <p:nvPr/>
        </p:nvSpPr>
        <p:spPr bwMode="auto">
          <a:xfrm>
            <a:off x="145395" y="44457"/>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TAC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September 22, 2021</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26855" y="44457"/>
            <a:ext cx="2571750" cy="417909"/>
          </a:xfrm>
          <a:prstGeom prst="rect">
            <a:avLst/>
          </a:prstGeom>
          <a:noFill/>
          <a:ln w="9525">
            <a:noFill/>
            <a:miter lim="800000"/>
            <a:headEnd/>
            <a:tailEnd/>
          </a:ln>
        </p:spPr>
      </p:pic>
      <p:sp>
        <p:nvSpPr>
          <p:cNvPr id="160773" name="Content Placeholder 2"/>
          <p:cNvSpPr>
            <a:spLocks noGrp="1"/>
          </p:cNvSpPr>
          <p:nvPr>
            <p:ph idx="1"/>
          </p:nvPr>
        </p:nvSpPr>
        <p:spPr>
          <a:xfrm>
            <a:off x="145395" y="1334530"/>
            <a:ext cx="8998605" cy="5155107"/>
          </a:xfrm>
        </p:spPr>
        <p:txBody>
          <a:bodyPr>
            <a:normAutofit/>
          </a:bodyPr>
          <a:lstStyle/>
          <a:p>
            <a:pPr marL="0" indent="0">
              <a:buNone/>
            </a:pPr>
            <a:r>
              <a:rPr lang="en-US" sz="2700" b="1" dirty="0">
                <a:latin typeface="Calibri" pitchFamily="34" charset="0"/>
              </a:rPr>
              <a:t>7. STI Prioritization P6 Update</a:t>
            </a:r>
            <a:endParaRPr lang="en-US" sz="1800" dirty="0">
              <a:latin typeface="Calibri" pitchFamily="34" charset="0"/>
            </a:endParaRPr>
          </a:p>
          <a:p>
            <a:pPr marL="0" indent="0">
              <a:buNone/>
            </a:pPr>
            <a:r>
              <a:rPr lang="en-US" sz="1600" dirty="0">
                <a:latin typeface="Calibri" pitchFamily="34" charset="0"/>
              </a:rPr>
              <a:t>NCDOT talking points continued:</a:t>
            </a:r>
          </a:p>
          <a:p>
            <a:pPr marL="0" indent="0">
              <a:buNone/>
            </a:pPr>
            <a:endParaRPr lang="en-US" sz="1500" dirty="0">
              <a:latin typeface="Calibri" pitchFamily="34" charset="0"/>
            </a:endParaRPr>
          </a:p>
          <a:p>
            <a:pPr marL="0" indent="0">
              <a:buNone/>
            </a:pPr>
            <a:r>
              <a:rPr lang="en-US" sz="2000" dirty="0">
                <a:latin typeface="Calibri" pitchFamily="34" charset="0"/>
              </a:rPr>
              <a:t>- </a:t>
            </a:r>
            <a:r>
              <a:rPr lang="en-US" sz="2000" b="1" dirty="0">
                <a:latin typeface="Calibri" pitchFamily="34" charset="0"/>
              </a:rPr>
              <a:t>NCDOT identified the issue, and implemented a review of over 450 projects in the STIP.</a:t>
            </a:r>
            <a:br>
              <a:rPr lang="en-US" sz="2000" b="1" dirty="0">
                <a:latin typeface="Calibri" pitchFamily="34" charset="0"/>
              </a:rPr>
            </a:br>
            <a:r>
              <a:rPr lang="en-US" sz="2000" b="1" dirty="0">
                <a:latin typeface="Calibri" pitchFamily="34" charset="0"/>
              </a:rPr>
              <a:t>	</a:t>
            </a:r>
            <a:r>
              <a:rPr lang="en-US" sz="2000" dirty="0">
                <a:latin typeface="Calibri" pitchFamily="34" charset="0"/>
              </a:rPr>
              <a:t>1. Updated over 1,000 individual estimates (construction, utility relocation, 	     property acquisition)</a:t>
            </a:r>
            <a:br>
              <a:rPr lang="en-US" sz="2000" dirty="0">
                <a:latin typeface="Calibri" pitchFamily="34" charset="0"/>
              </a:rPr>
            </a:br>
            <a:br>
              <a:rPr lang="en-US" sz="2000" dirty="0">
                <a:latin typeface="Calibri" pitchFamily="34" charset="0"/>
              </a:rPr>
            </a:br>
            <a:r>
              <a:rPr lang="en-US" sz="2000" dirty="0">
                <a:latin typeface="Calibri" pitchFamily="34" charset="0"/>
              </a:rPr>
              <a:t>	2. Process nearing completion.</a:t>
            </a:r>
            <a:br>
              <a:rPr lang="en-US" sz="2000" dirty="0">
                <a:latin typeface="Calibri" pitchFamily="34" charset="0"/>
              </a:rPr>
            </a:br>
            <a:br>
              <a:rPr lang="en-US" sz="2000" dirty="0">
                <a:latin typeface="Calibri" pitchFamily="34" charset="0"/>
              </a:rPr>
            </a:br>
            <a:r>
              <a:rPr lang="en-US" sz="2000" dirty="0">
                <a:latin typeface="Calibri" pitchFamily="34" charset="0"/>
              </a:rPr>
              <a:t>	</a:t>
            </a:r>
            <a:r>
              <a:rPr lang="en-US" sz="2000" b="1" dirty="0">
                <a:solidFill>
                  <a:srgbClr val="FF0000"/>
                </a:solidFill>
                <a:latin typeface="Calibri" pitchFamily="34" charset="0"/>
              </a:rPr>
              <a:t>3. Results indicate many projects will be more expensive than initial 	   	     estimates.</a:t>
            </a:r>
          </a:p>
          <a:p>
            <a:pPr marL="0" indent="0">
              <a:buNone/>
            </a:pPr>
            <a:endParaRPr lang="en-US" sz="1800" dirty="0">
              <a:latin typeface="Calibri" pitchFamily="34" charset="0"/>
            </a:endParaRPr>
          </a:p>
          <a:p>
            <a:pPr marL="0" indent="0">
              <a:buNone/>
            </a:pPr>
            <a:r>
              <a:rPr lang="en-US" sz="1800" dirty="0">
                <a:latin typeface="Calibri" pitchFamily="34" charset="0"/>
              </a:rPr>
              <a:t>Currently in the process of reviewing non-committed projects.</a:t>
            </a:r>
          </a:p>
        </p:txBody>
      </p:sp>
    </p:spTree>
    <p:extLst>
      <p:ext uri="{BB962C8B-B14F-4D97-AF65-F5344CB8AC3E}">
        <p14:creationId xmlns:p14="http://schemas.microsoft.com/office/powerpoint/2010/main" val="27455698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3999" cy="6858000"/>
          </a:xfrm>
          <a:prstGeom prst="rect">
            <a:avLst/>
          </a:prstGeom>
          <a:noFill/>
          <a:ln w="9525">
            <a:noFill/>
            <a:miter lim="800000"/>
            <a:headEnd/>
            <a:tailEnd/>
          </a:ln>
        </p:spPr>
      </p:pic>
      <p:sp>
        <p:nvSpPr>
          <p:cNvPr id="160771" name="Text Box 12"/>
          <p:cNvSpPr txBox="1">
            <a:spLocks noChangeArrowheads="1"/>
          </p:cNvSpPr>
          <p:nvPr/>
        </p:nvSpPr>
        <p:spPr bwMode="auto">
          <a:xfrm>
            <a:off x="145395" y="44457"/>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TAC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September 22, 2021</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26855" y="44457"/>
            <a:ext cx="2571750" cy="417909"/>
          </a:xfrm>
          <a:prstGeom prst="rect">
            <a:avLst/>
          </a:prstGeom>
          <a:noFill/>
          <a:ln w="9525">
            <a:noFill/>
            <a:miter lim="800000"/>
            <a:headEnd/>
            <a:tailEnd/>
          </a:ln>
        </p:spPr>
      </p:pic>
      <p:sp>
        <p:nvSpPr>
          <p:cNvPr id="160773" name="Content Placeholder 2"/>
          <p:cNvSpPr>
            <a:spLocks noGrp="1"/>
          </p:cNvSpPr>
          <p:nvPr>
            <p:ph idx="1"/>
          </p:nvPr>
        </p:nvSpPr>
        <p:spPr>
          <a:xfrm>
            <a:off x="145395" y="1334530"/>
            <a:ext cx="8998605" cy="5479013"/>
          </a:xfrm>
        </p:spPr>
        <p:txBody>
          <a:bodyPr>
            <a:normAutofit/>
          </a:bodyPr>
          <a:lstStyle/>
          <a:p>
            <a:pPr marL="0" indent="0">
              <a:buNone/>
            </a:pPr>
            <a:r>
              <a:rPr lang="en-US" sz="2700" b="1" dirty="0">
                <a:latin typeface="Calibri" pitchFamily="34" charset="0"/>
              </a:rPr>
              <a:t>7. STI Prioritization P6 Update</a:t>
            </a:r>
            <a:endParaRPr lang="en-US" sz="1800" dirty="0">
              <a:latin typeface="Calibri" pitchFamily="34" charset="0"/>
            </a:endParaRPr>
          </a:p>
          <a:p>
            <a:pPr marL="0" indent="0">
              <a:buNone/>
            </a:pPr>
            <a:r>
              <a:rPr lang="en-US" sz="1600" dirty="0">
                <a:latin typeface="Calibri" pitchFamily="34" charset="0"/>
              </a:rPr>
              <a:t>NCDOT talking points continued:</a:t>
            </a:r>
          </a:p>
          <a:p>
            <a:pPr marL="0" indent="0">
              <a:buNone/>
            </a:pPr>
            <a:r>
              <a:rPr lang="en-US" sz="1800" b="1" dirty="0">
                <a:solidFill>
                  <a:srgbClr val="FF0000"/>
                </a:solidFill>
                <a:latin typeface="Calibri" pitchFamily="34" charset="0"/>
              </a:rPr>
              <a:t>- Cost increases will force NCDOT to adjust the future STIP (2024-2033).</a:t>
            </a:r>
            <a:br>
              <a:rPr lang="en-US" sz="1800" b="1" dirty="0">
                <a:solidFill>
                  <a:srgbClr val="FF0000"/>
                </a:solidFill>
                <a:latin typeface="Calibri" pitchFamily="34" charset="0"/>
              </a:rPr>
            </a:br>
            <a:br>
              <a:rPr lang="en-US" sz="1800" b="1" dirty="0">
                <a:solidFill>
                  <a:srgbClr val="FF0000"/>
                </a:solidFill>
                <a:latin typeface="Calibri" pitchFamily="34" charset="0"/>
              </a:rPr>
            </a:br>
            <a:r>
              <a:rPr lang="en-US" sz="1600" b="1" dirty="0">
                <a:latin typeface="Calibri" pitchFamily="34" charset="0"/>
              </a:rPr>
              <a:t>Law requires the STIP to be an accurate reflection of what will be built.</a:t>
            </a:r>
            <a:br>
              <a:rPr lang="en-US" sz="1600" b="1" dirty="0">
                <a:latin typeface="Calibri" pitchFamily="34" charset="0"/>
              </a:rPr>
            </a:br>
            <a:br>
              <a:rPr lang="en-US" sz="1600" dirty="0">
                <a:latin typeface="Calibri" pitchFamily="34" charset="0"/>
              </a:rPr>
            </a:br>
            <a:r>
              <a:rPr lang="en-US" sz="1600" dirty="0">
                <a:latin typeface="Calibri" pitchFamily="34" charset="0"/>
              </a:rPr>
              <a:t>	1. STIP must be limited by what revenue NCDOT </a:t>
            </a:r>
            <a:r>
              <a:rPr lang="en-US" sz="1600" b="1" i="1" dirty="0">
                <a:latin typeface="Calibri" pitchFamily="34" charset="0"/>
              </a:rPr>
              <a:t>realistically</a:t>
            </a:r>
            <a:r>
              <a:rPr lang="en-US" sz="1600" dirty="0">
                <a:latin typeface="Calibri" pitchFamily="34" charset="0"/>
              </a:rPr>
              <a:t> anticipates.</a:t>
            </a:r>
            <a:br>
              <a:rPr lang="en-US" sz="1600" dirty="0">
                <a:latin typeface="Calibri" pitchFamily="34" charset="0"/>
              </a:rPr>
            </a:br>
            <a:br>
              <a:rPr lang="en-US" sz="1600" dirty="0">
                <a:latin typeface="Calibri" pitchFamily="34" charset="0"/>
              </a:rPr>
            </a:br>
            <a:r>
              <a:rPr lang="en-US" sz="1600" dirty="0">
                <a:latin typeface="Calibri" pitchFamily="34" charset="0"/>
              </a:rPr>
              <a:t>	2. As the cost of projects increases, it decreases the number of projects that can be built or 	     moves projects to a later date when funds will be available.</a:t>
            </a:r>
            <a:br>
              <a:rPr lang="en-US" sz="1600" dirty="0">
                <a:latin typeface="Calibri" pitchFamily="34" charset="0"/>
              </a:rPr>
            </a:br>
            <a:r>
              <a:rPr lang="en-US" sz="1600" dirty="0">
                <a:latin typeface="Calibri" pitchFamily="34" charset="0"/>
              </a:rPr>
              <a:t>		-  Example – if you budget $10 to buy 10 cans of soup, and soup prices increase to$2 		    per can, you cannot buy the 10 cans you budgeted for – can only buy 5.</a:t>
            </a:r>
          </a:p>
          <a:p>
            <a:pPr marL="0" indent="0">
              <a:buNone/>
            </a:pPr>
            <a:r>
              <a:rPr lang="en-US" sz="1600" dirty="0">
                <a:latin typeface="Calibri" pitchFamily="34" charset="0"/>
              </a:rPr>
              <a:t>	3. NCDOT estimated funding levels have not changed, but the price of delivering projects has 	     increased.</a:t>
            </a:r>
            <a:br>
              <a:rPr lang="en-US" sz="1600" dirty="0">
                <a:latin typeface="Calibri" pitchFamily="34" charset="0"/>
              </a:rPr>
            </a:br>
            <a:br>
              <a:rPr lang="en-US" sz="1600" dirty="0">
                <a:latin typeface="Calibri" pitchFamily="34" charset="0"/>
              </a:rPr>
            </a:br>
            <a:r>
              <a:rPr lang="en-US" sz="1600" dirty="0">
                <a:latin typeface="Calibri" pitchFamily="34" charset="0"/>
              </a:rPr>
              <a:t>	4. Estimates are updated regularly to account for inflation.</a:t>
            </a:r>
            <a:br>
              <a:rPr lang="en-US" sz="1600" dirty="0">
                <a:latin typeface="Calibri" pitchFamily="34" charset="0"/>
              </a:rPr>
            </a:br>
            <a:br>
              <a:rPr lang="en-US" sz="1600" dirty="0">
                <a:latin typeface="Calibri" pitchFamily="34" charset="0"/>
              </a:rPr>
            </a:br>
            <a:r>
              <a:rPr lang="en-US" sz="1600" dirty="0">
                <a:latin typeface="Calibri" pitchFamily="34" charset="0"/>
              </a:rPr>
              <a:t>	5. Costs have been rapidly increasing due to our growing economy.</a:t>
            </a:r>
            <a:br>
              <a:rPr lang="en-US" sz="1600" dirty="0">
                <a:latin typeface="Calibri" pitchFamily="34" charset="0"/>
              </a:rPr>
            </a:br>
            <a:r>
              <a:rPr lang="en-US" sz="1600" dirty="0">
                <a:latin typeface="Calibri" pitchFamily="34" charset="0"/>
              </a:rPr>
              <a:t>		- Example – Associated General Contractors of America are reporting the cost of 		   basic materials has increased by more than 10% so far this year.</a:t>
            </a:r>
            <a:br>
              <a:rPr lang="en-US" sz="1600" dirty="0">
                <a:latin typeface="Calibri" pitchFamily="34" charset="0"/>
              </a:rPr>
            </a:br>
            <a:endParaRPr lang="en-US" sz="1600" dirty="0">
              <a:latin typeface="Calibri" pitchFamily="34" charset="0"/>
            </a:endParaRPr>
          </a:p>
          <a:p>
            <a:pPr marL="0" indent="0">
              <a:buNone/>
            </a:pPr>
            <a:endParaRPr lang="en-US" sz="1500" dirty="0">
              <a:latin typeface="Calibri" pitchFamily="34" charset="0"/>
            </a:endParaRPr>
          </a:p>
          <a:p>
            <a:pPr marL="0" indent="0">
              <a:buNone/>
            </a:pPr>
            <a:endParaRPr lang="en-US" sz="1800" dirty="0">
              <a:latin typeface="Calibri" pitchFamily="34" charset="0"/>
            </a:endParaRPr>
          </a:p>
        </p:txBody>
      </p:sp>
    </p:spTree>
    <p:extLst>
      <p:ext uri="{BB962C8B-B14F-4D97-AF65-F5344CB8AC3E}">
        <p14:creationId xmlns:p14="http://schemas.microsoft.com/office/powerpoint/2010/main" val="23277055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3999" cy="6858000"/>
          </a:xfrm>
          <a:prstGeom prst="rect">
            <a:avLst/>
          </a:prstGeom>
          <a:noFill/>
          <a:ln w="9525">
            <a:noFill/>
            <a:miter lim="800000"/>
            <a:headEnd/>
            <a:tailEnd/>
          </a:ln>
        </p:spPr>
      </p:pic>
      <p:sp>
        <p:nvSpPr>
          <p:cNvPr id="160771" name="Text Box 12"/>
          <p:cNvSpPr txBox="1">
            <a:spLocks noChangeArrowheads="1"/>
          </p:cNvSpPr>
          <p:nvPr/>
        </p:nvSpPr>
        <p:spPr bwMode="auto">
          <a:xfrm>
            <a:off x="145395" y="44457"/>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TAC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September 22, 2021</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26855" y="44457"/>
            <a:ext cx="2571750" cy="417909"/>
          </a:xfrm>
          <a:prstGeom prst="rect">
            <a:avLst/>
          </a:prstGeom>
          <a:noFill/>
          <a:ln w="9525">
            <a:noFill/>
            <a:miter lim="800000"/>
            <a:headEnd/>
            <a:tailEnd/>
          </a:ln>
        </p:spPr>
      </p:pic>
      <p:sp>
        <p:nvSpPr>
          <p:cNvPr id="160773" name="Content Placeholder 2"/>
          <p:cNvSpPr>
            <a:spLocks noGrp="1"/>
          </p:cNvSpPr>
          <p:nvPr>
            <p:ph idx="1"/>
          </p:nvPr>
        </p:nvSpPr>
        <p:spPr>
          <a:xfrm>
            <a:off x="145395" y="1334530"/>
            <a:ext cx="8998605" cy="5523470"/>
          </a:xfrm>
        </p:spPr>
        <p:txBody>
          <a:bodyPr>
            <a:normAutofit lnSpcReduction="10000"/>
          </a:bodyPr>
          <a:lstStyle/>
          <a:p>
            <a:pPr marL="0" indent="0">
              <a:buNone/>
            </a:pPr>
            <a:r>
              <a:rPr lang="en-US" sz="2700" b="1" dirty="0">
                <a:latin typeface="Calibri" pitchFamily="34" charset="0"/>
              </a:rPr>
              <a:t>7. STI Prioritization P6 Update</a:t>
            </a:r>
            <a:endParaRPr lang="en-US" sz="1800" dirty="0">
              <a:latin typeface="Calibri" pitchFamily="34" charset="0"/>
            </a:endParaRPr>
          </a:p>
          <a:p>
            <a:pPr marL="0" indent="0">
              <a:buNone/>
            </a:pPr>
            <a:r>
              <a:rPr lang="en-US" sz="2200" dirty="0">
                <a:latin typeface="Calibri" pitchFamily="34" charset="0"/>
              </a:rPr>
              <a:t>NCDOT talking points continued:</a:t>
            </a:r>
            <a:endParaRPr lang="en-US" sz="1600" dirty="0">
              <a:latin typeface="Calibri" pitchFamily="34" charset="0"/>
            </a:endParaRPr>
          </a:p>
          <a:p>
            <a:pPr marL="0" indent="0">
              <a:buNone/>
            </a:pPr>
            <a:r>
              <a:rPr lang="en-US" sz="1700" dirty="0">
                <a:latin typeface="Calibri" pitchFamily="34" charset="0"/>
              </a:rPr>
              <a:t>- The STIP is a planning document and not a fiscal document and this does not jeopardize NCDOT’s 	financial standing. There are processes in place with many checks and balances that 	ensure we do not overspend.</a:t>
            </a:r>
          </a:p>
          <a:p>
            <a:pPr marL="0" indent="0">
              <a:buNone/>
            </a:pPr>
            <a:r>
              <a:rPr lang="en-US" sz="1700" dirty="0">
                <a:latin typeface="Calibri" pitchFamily="34" charset="0"/>
              </a:rPr>
              <a:t>-  This, also, highlights the ongoing issues with transportation needs outpacing revenue.</a:t>
            </a:r>
          </a:p>
          <a:p>
            <a:pPr marL="0" indent="0">
              <a:buNone/>
            </a:pPr>
            <a:r>
              <a:rPr lang="en-US" sz="1700" dirty="0">
                <a:latin typeface="Calibri" pitchFamily="34" charset="0"/>
              </a:rPr>
              <a:t>-  </a:t>
            </a:r>
            <a:r>
              <a:rPr lang="en-US" sz="1800" b="1" dirty="0">
                <a:solidFill>
                  <a:srgbClr val="FF0000"/>
                </a:solidFill>
                <a:latin typeface="Calibri" pitchFamily="34" charset="0"/>
              </a:rPr>
              <a:t>NCDOT is working with MPO/RPOs as the STIP adjustment takes place.</a:t>
            </a:r>
          </a:p>
          <a:p>
            <a:pPr marL="0" indent="0">
              <a:buNone/>
            </a:pPr>
            <a:r>
              <a:rPr lang="en-US" sz="1700" dirty="0">
                <a:latin typeface="Calibri" pitchFamily="34" charset="0"/>
              </a:rPr>
              <a:t>-  Because of the cost increases in the updated estimates, the Prioritization Workgroup 	decided on July 19th to recommend to the Board of Transportation that the next 	project prioritization cycle (P6.0) be halted during this time.</a:t>
            </a:r>
            <a:br>
              <a:rPr lang="en-US" sz="1700" dirty="0">
                <a:latin typeface="Calibri" pitchFamily="34" charset="0"/>
              </a:rPr>
            </a:br>
            <a:br>
              <a:rPr lang="en-US" sz="1700" b="1" dirty="0">
                <a:latin typeface="Calibri" pitchFamily="34" charset="0"/>
              </a:rPr>
            </a:br>
            <a:r>
              <a:rPr lang="en-US" sz="1700" b="1" dirty="0">
                <a:latin typeface="Calibri" pitchFamily="34" charset="0"/>
              </a:rPr>
              <a:t>	</a:t>
            </a:r>
            <a:r>
              <a:rPr lang="en-US" sz="1700" dirty="0">
                <a:latin typeface="Calibri" pitchFamily="34" charset="0"/>
              </a:rPr>
              <a:t>1. Next draft STIP does not have to be prepared and presented until December 	    	    2022.</a:t>
            </a:r>
            <a:br>
              <a:rPr lang="en-US" sz="1700" dirty="0">
                <a:latin typeface="Calibri" pitchFamily="34" charset="0"/>
              </a:rPr>
            </a:br>
            <a:br>
              <a:rPr lang="en-US" sz="1700" dirty="0">
                <a:latin typeface="Calibri" pitchFamily="34" charset="0"/>
              </a:rPr>
            </a:br>
            <a:r>
              <a:rPr lang="en-US" sz="1700" dirty="0">
                <a:latin typeface="Calibri" pitchFamily="34" charset="0"/>
              </a:rPr>
              <a:t>	2. Allows NCDOT time to complete project estimate updates.</a:t>
            </a:r>
            <a:br>
              <a:rPr lang="en-US" sz="1700" dirty="0">
                <a:latin typeface="Calibri" pitchFamily="34" charset="0"/>
              </a:rPr>
            </a:br>
            <a:br>
              <a:rPr lang="en-US" sz="1700" dirty="0">
                <a:latin typeface="Calibri" pitchFamily="34" charset="0"/>
              </a:rPr>
            </a:br>
            <a:r>
              <a:rPr lang="en-US" sz="1700" dirty="0">
                <a:latin typeface="Calibri" pitchFamily="34" charset="0"/>
              </a:rPr>
              <a:t>	3. Allows MPOs/RPOs time to work on this at the local level.</a:t>
            </a:r>
            <a:br>
              <a:rPr lang="en-US" sz="1700" dirty="0">
                <a:latin typeface="Calibri" pitchFamily="34" charset="0"/>
              </a:rPr>
            </a:br>
            <a:br>
              <a:rPr lang="en-US" sz="1700" dirty="0">
                <a:latin typeface="Calibri" pitchFamily="34" charset="0"/>
              </a:rPr>
            </a:br>
            <a:r>
              <a:rPr lang="en-US" sz="1700" dirty="0">
                <a:latin typeface="Calibri" pitchFamily="34" charset="0"/>
              </a:rPr>
              <a:t>	3. Allows workgroup/NCDOT opportunity to continue to evaluate various 	  	    	    options for creating the next draft STIP.</a:t>
            </a:r>
            <a:br>
              <a:rPr lang="en-US" sz="1900" dirty="0">
                <a:latin typeface="Calibri" pitchFamily="34" charset="0"/>
              </a:rPr>
            </a:br>
            <a:r>
              <a:rPr lang="en-US" sz="2000" dirty="0">
                <a:latin typeface="Calibri" pitchFamily="34" charset="0"/>
              </a:rPr>
              <a:t>	</a:t>
            </a:r>
            <a:endParaRPr lang="en-US" sz="1600" b="1" dirty="0">
              <a:latin typeface="Calibri" pitchFamily="34" charset="0"/>
            </a:endParaRPr>
          </a:p>
          <a:p>
            <a:pPr marL="0" indent="0">
              <a:buNone/>
            </a:pPr>
            <a:endParaRPr lang="en-US" sz="1500" dirty="0">
              <a:latin typeface="Calibri" pitchFamily="34" charset="0"/>
            </a:endParaRPr>
          </a:p>
          <a:p>
            <a:pPr marL="0" indent="0">
              <a:buNone/>
            </a:pPr>
            <a:endParaRPr lang="en-US" sz="1800" dirty="0">
              <a:latin typeface="Calibri" pitchFamily="34" charset="0"/>
            </a:endParaRPr>
          </a:p>
        </p:txBody>
      </p:sp>
    </p:spTree>
    <p:extLst>
      <p:ext uri="{BB962C8B-B14F-4D97-AF65-F5344CB8AC3E}">
        <p14:creationId xmlns:p14="http://schemas.microsoft.com/office/powerpoint/2010/main" val="42151556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3999" cy="6858000"/>
          </a:xfrm>
          <a:prstGeom prst="rect">
            <a:avLst/>
          </a:prstGeom>
          <a:noFill/>
          <a:ln w="9525">
            <a:noFill/>
            <a:miter lim="800000"/>
            <a:headEnd/>
            <a:tailEnd/>
          </a:ln>
        </p:spPr>
      </p:pic>
      <p:sp>
        <p:nvSpPr>
          <p:cNvPr id="160771" name="Text Box 12"/>
          <p:cNvSpPr txBox="1">
            <a:spLocks noChangeArrowheads="1"/>
          </p:cNvSpPr>
          <p:nvPr/>
        </p:nvSpPr>
        <p:spPr bwMode="auto">
          <a:xfrm>
            <a:off x="145395" y="44457"/>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TAC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September 22, 2021</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26855" y="44457"/>
            <a:ext cx="2571750" cy="417909"/>
          </a:xfrm>
          <a:prstGeom prst="rect">
            <a:avLst/>
          </a:prstGeom>
          <a:noFill/>
          <a:ln w="9525">
            <a:noFill/>
            <a:miter lim="800000"/>
            <a:headEnd/>
            <a:tailEnd/>
          </a:ln>
        </p:spPr>
      </p:pic>
      <p:sp>
        <p:nvSpPr>
          <p:cNvPr id="160773" name="Content Placeholder 2"/>
          <p:cNvSpPr>
            <a:spLocks noGrp="1"/>
          </p:cNvSpPr>
          <p:nvPr>
            <p:ph idx="1"/>
          </p:nvPr>
        </p:nvSpPr>
        <p:spPr>
          <a:xfrm>
            <a:off x="145395" y="1136822"/>
            <a:ext cx="8998605" cy="5721178"/>
          </a:xfrm>
        </p:spPr>
        <p:txBody>
          <a:bodyPr>
            <a:normAutofit fontScale="92500"/>
          </a:bodyPr>
          <a:lstStyle/>
          <a:p>
            <a:pPr marL="0" indent="0">
              <a:buNone/>
            </a:pPr>
            <a:r>
              <a:rPr lang="en-US" sz="2700" b="1" dirty="0">
                <a:latin typeface="Calibri" pitchFamily="34" charset="0"/>
              </a:rPr>
              <a:t>7. STI Prioritization P6 Update</a:t>
            </a:r>
            <a:endParaRPr lang="en-US" sz="1800" dirty="0">
              <a:latin typeface="Calibri" pitchFamily="34" charset="0"/>
            </a:endParaRPr>
          </a:p>
          <a:p>
            <a:pPr marL="0" indent="0">
              <a:buNone/>
            </a:pPr>
            <a:r>
              <a:rPr lang="en-US" sz="1800" dirty="0">
                <a:latin typeface="Calibri" pitchFamily="34" charset="0"/>
              </a:rPr>
              <a:t>The STI P6 Workgroup met August 16, 2021 – Meeting Summary</a:t>
            </a:r>
          </a:p>
          <a:p>
            <a:pPr marL="0" indent="0">
              <a:buNone/>
            </a:pPr>
            <a:r>
              <a:rPr lang="en-US" b="1" dirty="0">
                <a:latin typeface="Calibri" pitchFamily="34" charset="0"/>
              </a:rPr>
              <a:t>The Workgroup agreed on the following goals:</a:t>
            </a:r>
          </a:p>
          <a:p>
            <a:pPr>
              <a:buFont typeface="Wingdings" pitchFamily="2" charset="2"/>
              <a:buChar char="q"/>
            </a:pPr>
            <a:r>
              <a:rPr lang="en-US" sz="1900" b="1" dirty="0">
                <a:latin typeface="Calibri" pitchFamily="34" charset="0"/>
              </a:rPr>
              <a:t> Have a trustworthy, dependable STIP</a:t>
            </a:r>
          </a:p>
          <a:p>
            <a:pPr>
              <a:buFont typeface="Wingdings" pitchFamily="2" charset="2"/>
              <a:buChar char="q"/>
            </a:pPr>
            <a:r>
              <a:rPr lang="en-US" sz="1900" b="1" i="1" dirty="0">
                <a:solidFill>
                  <a:srgbClr val="FF0000"/>
                </a:solidFill>
                <a:latin typeface="Calibri" pitchFamily="34" charset="0"/>
              </a:rPr>
              <a:t> Have an opportunity to fund new projects in P7.0</a:t>
            </a:r>
          </a:p>
          <a:p>
            <a:pPr>
              <a:buFont typeface="Wingdings" pitchFamily="2" charset="2"/>
              <a:buChar char="q"/>
            </a:pPr>
            <a:r>
              <a:rPr lang="en-US" sz="1900" dirty="0">
                <a:latin typeface="Calibri" pitchFamily="34" charset="0"/>
              </a:rPr>
              <a:t> Create a solution that results in funding being available for P7.0 projects (2026-2035   STIP)</a:t>
            </a:r>
          </a:p>
          <a:p>
            <a:pPr>
              <a:buFont typeface="Wingdings" pitchFamily="2" charset="2"/>
              <a:buChar char="q"/>
            </a:pPr>
            <a:r>
              <a:rPr lang="en-US" sz="1900" dirty="0">
                <a:latin typeface="Calibri" pitchFamily="34" charset="0"/>
              </a:rPr>
              <a:t> Accomplish these goals within appropriate established deadlines</a:t>
            </a:r>
          </a:p>
          <a:p>
            <a:pPr>
              <a:buFont typeface="Wingdings" pitchFamily="2" charset="2"/>
              <a:buChar char="q"/>
            </a:pPr>
            <a:r>
              <a:rPr lang="en-US" sz="1900" dirty="0">
                <a:latin typeface="Calibri" pitchFamily="34" charset="0"/>
              </a:rPr>
              <a:t> </a:t>
            </a:r>
            <a:r>
              <a:rPr lang="en-US" sz="1900" b="1" dirty="0">
                <a:latin typeface="Calibri" pitchFamily="34" charset="0"/>
              </a:rPr>
              <a:t>Ensure everyone is heard and can support the direction of the Workgroup</a:t>
            </a:r>
          </a:p>
          <a:p>
            <a:pPr>
              <a:buFont typeface="Wingdings" pitchFamily="2" charset="2"/>
              <a:buChar char="q"/>
            </a:pPr>
            <a:r>
              <a:rPr lang="en-US" sz="1900" dirty="0">
                <a:latin typeface="Calibri" pitchFamily="34" charset="0"/>
              </a:rPr>
              <a:t> Ensure goals are grounded in federal requirements</a:t>
            </a:r>
          </a:p>
          <a:p>
            <a:pPr>
              <a:buFont typeface="Wingdings" pitchFamily="2" charset="2"/>
              <a:buChar char="q"/>
            </a:pPr>
            <a:r>
              <a:rPr lang="en-US" sz="1900" b="1" dirty="0">
                <a:solidFill>
                  <a:srgbClr val="FF0000"/>
                </a:solidFill>
                <a:latin typeface="Calibri" pitchFamily="34" charset="0"/>
              </a:rPr>
              <a:t> Ensure the end result allows NCDOT to leverage grants at the federal level</a:t>
            </a:r>
            <a:br>
              <a:rPr lang="en-US" sz="1900" dirty="0">
                <a:latin typeface="Calibri" pitchFamily="34" charset="0"/>
              </a:rPr>
            </a:br>
            <a:r>
              <a:rPr lang="en-US" sz="2000" dirty="0">
                <a:latin typeface="Calibri" pitchFamily="34" charset="0"/>
              </a:rPr>
              <a:t>	</a:t>
            </a:r>
            <a:endParaRPr lang="en-US" sz="1600" b="1" dirty="0">
              <a:latin typeface="Calibri" pitchFamily="34" charset="0"/>
            </a:endParaRPr>
          </a:p>
          <a:p>
            <a:pPr marL="0" indent="0">
              <a:buNone/>
            </a:pPr>
            <a:r>
              <a:rPr lang="en-US" sz="2200" b="1" dirty="0">
                <a:solidFill>
                  <a:srgbClr val="FF0000"/>
                </a:solidFill>
                <a:latin typeface="Calibri" pitchFamily="34" charset="0"/>
              </a:rPr>
              <a:t>The Workgroup continues to work through the challenges in programming the STIP. The process is back-and-forth and nothing has been finalized at this point.</a:t>
            </a:r>
          </a:p>
          <a:p>
            <a:pPr marL="0" indent="0">
              <a:buNone/>
            </a:pPr>
            <a:r>
              <a:rPr lang="en-US" sz="1800" dirty="0">
                <a:latin typeface="Calibri" pitchFamily="34" charset="0"/>
              </a:rPr>
              <a:t> </a:t>
            </a:r>
            <a:br>
              <a:rPr lang="en-US" sz="1800" dirty="0">
                <a:latin typeface="Calibri" pitchFamily="34" charset="0"/>
              </a:rPr>
            </a:br>
            <a:r>
              <a:rPr lang="en-US" sz="1800" dirty="0">
                <a:latin typeface="Calibri" pitchFamily="34" charset="0"/>
              </a:rPr>
              <a:t>The Workgroup will continue to meet monthly through the end of 2021 with the next meeting scheduled for September 22, 2021.</a:t>
            </a:r>
          </a:p>
          <a:p>
            <a:pPr marL="0" indent="0">
              <a:buNone/>
            </a:pPr>
            <a:endParaRPr lang="en-US" sz="1800" dirty="0">
              <a:latin typeface="Calibri" pitchFamily="34" charset="0"/>
            </a:endParaRPr>
          </a:p>
        </p:txBody>
      </p:sp>
    </p:spTree>
    <p:extLst>
      <p:ext uri="{BB962C8B-B14F-4D97-AF65-F5344CB8AC3E}">
        <p14:creationId xmlns:p14="http://schemas.microsoft.com/office/powerpoint/2010/main" val="20489106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3999" cy="6858000"/>
          </a:xfrm>
          <a:prstGeom prst="rect">
            <a:avLst/>
          </a:prstGeom>
          <a:noFill/>
          <a:ln w="9525">
            <a:noFill/>
            <a:miter lim="800000"/>
            <a:headEnd/>
            <a:tailEnd/>
          </a:ln>
        </p:spPr>
      </p:pic>
      <p:sp>
        <p:nvSpPr>
          <p:cNvPr id="160771" name="Text Box 12"/>
          <p:cNvSpPr txBox="1">
            <a:spLocks noChangeArrowheads="1"/>
          </p:cNvSpPr>
          <p:nvPr/>
        </p:nvSpPr>
        <p:spPr bwMode="auto">
          <a:xfrm>
            <a:off x="145395" y="44457"/>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TAC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September 22, 2021</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26855" y="44457"/>
            <a:ext cx="2571750" cy="417909"/>
          </a:xfrm>
          <a:prstGeom prst="rect">
            <a:avLst/>
          </a:prstGeom>
          <a:noFill/>
          <a:ln w="9525">
            <a:noFill/>
            <a:miter lim="800000"/>
            <a:headEnd/>
            <a:tailEnd/>
          </a:ln>
        </p:spPr>
      </p:pic>
      <p:sp>
        <p:nvSpPr>
          <p:cNvPr id="160773" name="Content Placeholder 2"/>
          <p:cNvSpPr>
            <a:spLocks noGrp="1"/>
          </p:cNvSpPr>
          <p:nvPr>
            <p:ph idx="1"/>
          </p:nvPr>
        </p:nvSpPr>
        <p:spPr>
          <a:xfrm>
            <a:off x="145395" y="1052821"/>
            <a:ext cx="8998605" cy="5721178"/>
          </a:xfrm>
        </p:spPr>
        <p:txBody>
          <a:bodyPr>
            <a:normAutofit/>
          </a:bodyPr>
          <a:lstStyle/>
          <a:p>
            <a:pPr marL="0" indent="0">
              <a:buNone/>
            </a:pPr>
            <a:r>
              <a:rPr lang="en-US" sz="2700" b="1" dirty="0">
                <a:latin typeface="Calibri" pitchFamily="34" charset="0"/>
              </a:rPr>
              <a:t>7. STI Prioritization P6 Update</a:t>
            </a:r>
            <a:endParaRPr lang="en-US" sz="1800" dirty="0">
              <a:latin typeface="Calibri" pitchFamily="34" charset="0"/>
            </a:endParaRPr>
          </a:p>
          <a:p>
            <a:pPr marL="0" indent="0">
              <a:buNone/>
            </a:pPr>
            <a:endParaRPr lang="en-US" sz="1800" dirty="0">
              <a:latin typeface="Calibri" pitchFamily="34" charset="0"/>
            </a:endParaRPr>
          </a:p>
        </p:txBody>
      </p:sp>
      <p:pic>
        <p:nvPicPr>
          <p:cNvPr id="2" name="Picture 1">
            <a:extLst>
              <a:ext uri="{FF2B5EF4-FFF2-40B4-BE49-F238E27FC236}">
                <a16:creationId xmlns:a16="http://schemas.microsoft.com/office/drawing/2014/main" id="{F3908EE6-073E-6349-AD8E-191166B8A9CD}"/>
              </a:ext>
            </a:extLst>
          </p:cNvPr>
          <p:cNvPicPr>
            <a:picLocks noChangeAspect="1"/>
          </p:cNvPicPr>
          <p:nvPr/>
        </p:nvPicPr>
        <p:blipFill>
          <a:blip r:embed="rId5"/>
          <a:stretch>
            <a:fillRect/>
          </a:stretch>
        </p:blipFill>
        <p:spPr>
          <a:xfrm>
            <a:off x="0" y="1903250"/>
            <a:ext cx="9144000" cy="4870749"/>
          </a:xfrm>
          <a:prstGeom prst="rect">
            <a:avLst/>
          </a:prstGeom>
        </p:spPr>
      </p:pic>
    </p:spTree>
    <p:extLst>
      <p:ext uri="{BB962C8B-B14F-4D97-AF65-F5344CB8AC3E}">
        <p14:creationId xmlns:p14="http://schemas.microsoft.com/office/powerpoint/2010/main" val="2311451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3999" cy="6858000"/>
          </a:xfrm>
          <a:prstGeom prst="rect">
            <a:avLst/>
          </a:prstGeom>
          <a:noFill/>
          <a:ln w="9525">
            <a:noFill/>
            <a:miter lim="800000"/>
            <a:headEnd/>
            <a:tailEnd/>
          </a:ln>
        </p:spPr>
      </p:pic>
      <p:sp>
        <p:nvSpPr>
          <p:cNvPr id="160771" name="Text Box 12"/>
          <p:cNvSpPr txBox="1">
            <a:spLocks noChangeArrowheads="1"/>
          </p:cNvSpPr>
          <p:nvPr/>
        </p:nvSpPr>
        <p:spPr bwMode="auto">
          <a:xfrm>
            <a:off x="145395" y="44457"/>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TAC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September 22, 2021</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26855" y="44457"/>
            <a:ext cx="2571750" cy="417909"/>
          </a:xfrm>
          <a:prstGeom prst="rect">
            <a:avLst/>
          </a:prstGeom>
          <a:noFill/>
          <a:ln w="9525">
            <a:noFill/>
            <a:miter lim="800000"/>
            <a:headEnd/>
            <a:tailEnd/>
          </a:ln>
        </p:spPr>
      </p:pic>
      <p:sp>
        <p:nvSpPr>
          <p:cNvPr id="160773" name="Content Placeholder 2"/>
          <p:cNvSpPr>
            <a:spLocks noGrp="1"/>
          </p:cNvSpPr>
          <p:nvPr>
            <p:ph idx="1"/>
          </p:nvPr>
        </p:nvSpPr>
        <p:spPr>
          <a:xfrm>
            <a:off x="145395" y="1052821"/>
            <a:ext cx="8998605" cy="5721178"/>
          </a:xfrm>
        </p:spPr>
        <p:txBody>
          <a:bodyPr>
            <a:normAutofit/>
          </a:bodyPr>
          <a:lstStyle/>
          <a:p>
            <a:pPr marL="0" indent="0">
              <a:buNone/>
            </a:pPr>
            <a:r>
              <a:rPr lang="en-US" sz="2700" b="1" dirty="0">
                <a:latin typeface="Calibri" pitchFamily="34" charset="0"/>
              </a:rPr>
              <a:t>7. STI Prioritization P6 Update</a:t>
            </a:r>
            <a:endParaRPr lang="en-US" sz="1800" dirty="0">
              <a:latin typeface="Calibri" pitchFamily="34" charset="0"/>
            </a:endParaRPr>
          </a:p>
          <a:p>
            <a:pPr marL="0" indent="0">
              <a:buNone/>
            </a:pPr>
            <a:endParaRPr lang="en-US" sz="1800" dirty="0">
              <a:latin typeface="Calibri" pitchFamily="34" charset="0"/>
            </a:endParaRPr>
          </a:p>
        </p:txBody>
      </p:sp>
      <p:pic>
        <p:nvPicPr>
          <p:cNvPr id="3" name="Picture 2">
            <a:extLst>
              <a:ext uri="{FF2B5EF4-FFF2-40B4-BE49-F238E27FC236}">
                <a16:creationId xmlns:a16="http://schemas.microsoft.com/office/drawing/2014/main" id="{D784B2BF-BB50-0E4B-BC44-5BFF5D100884}"/>
              </a:ext>
            </a:extLst>
          </p:cNvPr>
          <p:cNvPicPr>
            <a:picLocks noChangeAspect="1"/>
          </p:cNvPicPr>
          <p:nvPr/>
        </p:nvPicPr>
        <p:blipFill>
          <a:blip r:embed="rId5"/>
          <a:stretch>
            <a:fillRect/>
          </a:stretch>
        </p:blipFill>
        <p:spPr>
          <a:xfrm>
            <a:off x="0" y="1689235"/>
            <a:ext cx="9144000" cy="4921066"/>
          </a:xfrm>
          <a:prstGeom prst="rect">
            <a:avLst/>
          </a:prstGeom>
        </p:spPr>
      </p:pic>
    </p:spTree>
    <p:extLst>
      <p:ext uri="{BB962C8B-B14F-4D97-AF65-F5344CB8AC3E}">
        <p14:creationId xmlns:p14="http://schemas.microsoft.com/office/powerpoint/2010/main" val="22982883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3999" cy="6858000"/>
          </a:xfrm>
          <a:prstGeom prst="rect">
            <a:avLst/>
          </a:prstGeom>
          <a:noFill/>
          <a:ln w="9525">
            <a:noFill/>
            <a:miter lim="800000"/>
            <a:headEnd/>
            <a:tailEnd/>
          </a:ln>
        </p:spPr>
      </p:pic>
      <p:sp>
        <p:nvSpPr>
          <p:cNvPr id="160771" name="Text Box 12"/>
          <p:cNvSpPr txBox="1">
            <a:spLocks noChangeArrowheads="1"/>
          </p:cNvSpPr>
          <p:nvPr/>
        </p:nvSpPr>
        <p:spPr bwMode="auto">
          <a:xfrm>
            <a:off x="145395" y="44457"/>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September 14, 2021</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26855" y="44457"/>
            <a:ext cx="2571750" cy="417909"/>
          </a:xfrm>
          <a:prstGeom prst="rect">
            <a:avLst/>
          </a:prstGeom>
          <a:noFill/>
          <a:ln w="9525">
            <a:noFill/>
            <a:miter lim="800000"/>
            <a:headEnd/>
            <a:tailEnd/>
          </a:ln>
        </p:spPr>
      </p:pic>
      <p:sp>
        <p:nvSpPr>
          <p:cNvPr id="160773" name="Content Placeholder 2"/>
          <p:cNvSpPr>
            <a:spLocks noGrp="1"/>
          </p:cNvSpPr>
          <p:nvPr>
            <p:ph idx="1"/>
          </p:nvPr>
        </p:nvSpPr>
        <p:spPr>
          <a:xfrm>
            <a:off x="145395" y="1136822"/>
            <a:ext cx="8998605" cy="5721178"/>
          </a:xfrm>
        </p:spPr>
        <p:txBody>
          <a:bodyPr>
            <a:normAutofit/>
          </a:bodyPr>
          <a:lstStyle/>
          <a:p>
            <a:pPr marL="0" indent="0">
              <a:buNone/>
            </a:pPr>
            <a:r>
              <a:rPr lang="en-US" sz="2700" b="1" dirty="0">
                <a:latin typeface="Calibri" pitchFamily="34" charset="0"/>
              </a:rPr>
              <a:t>7. STI Prioritization P6 Update</a:t>
            </a:r>
            <a:endParaRPr lang="en-US" sz="1800" dirty="0">
              <a:latin typeface="Calibri" pitchFamily="34" charset="0"/>
            </a:endParaRPr>
          </a:p>
          <a:p>
            <a:pPr marL="0" indent="0">
              <a:buNone/>
            </a:pPr>
            <a:endParaRPr lang="en-US" sz="1800" dirty="0">
              <a:latin typeface="Calibri" pitchFamily="34" charset="0"/>
            </a:endParaRPr>
          </a:p>
        </p:txBody>
      </p:sp>
      <p:pic>
        <p:nvPicPr>
          <p:cNvPr id="5" name="Picture 4" descr="A picture containing calendar&#10;&#10;Description automatically generated">
            <a:extLst>
              <a:ext uri="{FF2B5EF4-FFF2-40B4-BE49-F238E27FC236}">
                <a16:creationId xmlns:a16="http://schemas.microsoft.com/office/drawing/2014/main" id="{54436093-27CC-F64E-A87C-0D1242C08C9E}"/>
              </a:ext>
            </a:extLst>
          </p:cNvPr>
          <p:cNvPicPr>
            <a:picLocks noChangeAspect="1"/>
          </p:cNvPicPr>
          <p:nvPr/>
        </p:nvPicPr>
        <p:blipFill>
          <a:blip r:embed="rId5"/>
          <a:stretch>
            <a:fillRect/>
          </a:stretch>
        </p:blipFill>
        <p:spPr>
          <a:xfrm>
            <a:off x="247340" y="1638327"/>
            <a:ext cx="8369619" cy="5226579"/>
          </a:xfrm>
          <a:prstGeom prst="rect">
            <a:avLst/>
          </a:prstGeom>
        </p:spPr>
      </p:pic>
      <p:grpSp>
        <p:nvGrpSpPr>
          <p:cNvPr id="11" name="Group 10">
            <a:extLst>
              <a:ext uri="{FF2B5EF4-FFF2-40B4-BE49-F238E27FC236}">
                <a16:creationId xmlns:a16="http://schemas.microsoft.com/office/drawing/2014/main" id="{FA1566A2-F505-0149-8550-B109C1D75001}"/>
              </a:ext>
            </a:extLst>
          </p:cNvPr>
          <p:cNvGrpSpPr/>
          <p:nvPr/>
        </p:nvGrpSpPr>
        <p:grpSpPr>
          <a:xfrm>
            <a:off x="3410174" y="2068724"/>
            <a:ext cx="1872783" cy="4330115"/>
            <a:chOff x="3505828" y="2202734"/>
            <a:chExt cx="1454400" cy="3362760"/>
          </a:xfrm>
        </p:grpSpPr>
        <mc:AlternateContent xmlns:mc="http://schemas.openxmlformats.org/markup-compatibility/2006" xmlns:p14="http://schemas.microsoft.com/office/powerpoint/2010/main">
          <mc:Choice Requires="p14">
            <p:contentPart p14:bwMode="auto" r:id="rId6">
              <p14:nvContentPartPr>
                <p14:cNvPr id="9" name="Ink 8">
                  <a:extLst>
                    <a:ext uri="{FF2B5EF4-FFF2-40B4-BE49-F238E27FC236}">
                      <a16:creationId xmlns:a16="http://schemas.microsoft.com/office/drawing/2014/main" id="{6B93AB18-FA1A-344F-9D63-2A4FED23D6E7}"/>
                    </a:ext>
                  </a:extLst>
                </p14:cNvPr>
                <p14:cNvContentPartPr/>
                <p14:nvPr/>
              </p14:nvContentPartPr>
              <p14:xfrm>
                <a:off x="3674668" y="2202734"/>
                <a:ext cx="1285560" cy="2287440"/>
              </p14:xfrm>
            </p:contentPart>
          </mc:Choice>
          <mc:Fallback xmlns="">
            <p:pic>
              <p:nvPicPr>
                <p:cNvPr id="9" name="Ink 8">
                  <a:extLst>
                    <a:ext uri="{FF2B5EF4-FFF2-40B4-BE49-F238E27FC236}">
                      <a16:creationId xmlns:a16="http://schemas.microsoft.com/office/drawing/2014/main" id="{6B93AB18-FA1A-344F-9D63-2A4FED23D6E7}"/>
                    </a:ext>
                  </a:extLst>
                </p:cNvPr>
                <p:cNvPicPr/>
                <p:nvPr/>
              </p:nvPicPr>
              <p:blipFill>
                <a:blip r:embed="rId7"/>
                <a:stretch>
                  <a:fillRect/>
                </a:stretch>
              </p:blipFill>
              <p:spPr>
                <a:xfrm>
                  <a:off x="3626019" y="2153809"/>
                  <a:ext cx="1383137" cy="238501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0" name="Ink 9">
                  <a:extLst>
                    <a:ext uri="{FF2B5EF4-FFF2-40B4-BE49-F238E27FC236}">
                      <a16:creationId xmlns:a16="http://schemas.microsoft.com/office/drawing/2014/main" id="{F94FD460-B9CD-204D-8F43-46760F793DDB}"/>
                    </a:ext>
                  </a:extLst>
                </p14:cNvPr>
                <p14:cNvContentPartPr/>
                <p14:nvPr/>
              </p14:nvContentPartPr>
              <p14:xfrm>
                <a:off x="3505828" y="5107214"/>
                <a:ext cx="622080" cy="458280"/>
              </p14:xfrm>
            </p:contentPart>
          </mc:Choice>
          <mc:Fallback xmlns="">
            <p:pic>
              <p:nvPicPr>
                <p:cNvPr id="10" name="Ink 9">
                  <a:extLst>
                    <a:ext uri="{FF2B5EF4-FFF2-40B4-BE49-F238E27FC236}">
                      <a16:creationId xmlns:a16="http://schemas.microsoft.com/office/drawing/2014/main" id="{F94FD460-B9CD-204D-8F43-46760F793DDB}"/>
                    </a:ext>
                  </a:extLst>
                </p:cNvPr>
                <p:cNvPicPr/>
                <p:nvPr/>
              </p:nvPicPr>
              <p:blipFill>
                <a:blip r:embed="rId9"/>
                <a:stretch>
                  <a:fillRect/>
                </a:stretch>
              </p:blipFill>
              <p:spPr>
                <a:xfrm>
                  <a:off x="3457158" y="5058562"/>
                  <a:ext cx="719700" cy="555864"/>
                </a:xfrm>
                <a:prstGeom prst="rect">
                  <a:avLst/>
                </a:prstGeom>
              </p:spPr>
            </p:pic>
          </mc:Fallback>
        </mc:AlternateContent>
      </p:grpSp>
    </p:spTree>
    <p:extLst>
      <p:ext uri="{BB962C8B-B14F-4D97-AF65-F5344CB8AC3E}">
        <p14:creationId xmlns:p14="http://schemas.microsoft.com/office/powerpoint/2010/main" val="1155550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3999" cy="6858000"/>
          </a:xfrm>
          <a:prstGeom prst="rect">
            <a:avLst/>
          </a:prstGeom>
          <a:noFill/>
          <a:ln w="9525">
            <a:noFill/>
            <a:miter lim="800000"/>
            <a:headEnd/>
            <a:tailEnd/>
          </a:ln>
        </p:spPr>
      </p:pic>
      <p:sp>
        <p:nvSpPr>
          <p:cNvPr id="160771" name="Text Box 12"/>
          <p:cNvSpPr txBox="1">
            <a:spLocks noChangeArrowheads="1"/>
          </p:cNvSpPr>
          <p:nvPr/>
        </p:nvSpPr>
        <p:spPr bwMode="auto">
          <a:xfrm>
            <a:off x="145395" y="44457"/>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TAC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September 22, 2021</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26855" y="44457"/>
            <a:ext cx="2571750" cy="417909"/>
          </a:xfrm>
          <a:prstGeom prst="rect">
            <a:avLst/>
          </a:prstGeom>
          <a:noFill/>
          <a:ln w="9525">
            <a:noFill/>
            <a:miter lim="800000"/>
            <a:headEnd/>
            <a:tailEnd/>
          </a:ln>
        </p:spPr>
      </p:pic>
      <p:sp>
        <p:nvSpPr>
          <p:cNvPr id="160773" name="Content Placeholder 2"/>
          <p:cNvSpPr>
            <a:spLocks noGrp="1"/>
          </p:cNvSpPr>
          <p:nvPr>
            <p:ph idx="1"/>
          </p:nvPr>
        </p:nvSpPr>
        <p:spPr>
          <a:xfrm>
            <a:off x="145395" y="1136822"/>
            <a:ext cx="8998605" cy="5721178"/>
          </a:xfrm>
        </p:spPr>
        <p:txBody>
          <a:bodyPr>
            <a:normAutofit/>
          </a:bodyPr>
          <a:lstStyle/>
          <a:p>
            <a:pPr marL="0" indent="0">
              <a:buNone/>
            </a:pPr>
            <a:r>
              <a:rPr lang="en-US" sz="2700" b="1" dirty="0">
                <a:latin typeface="Calibri" pitchFamily="34" charset="0"/>
              </a:rPr>
              <a:t>7. STI Prioritization P6 Update</a:t>
            </a:r>
            <a:endParaRPr lang="en-US" sz="1800" dirty="0">
              <a:latin typeface="Calibri" pitchFamily="34" charset="0"/>
            </a:endParaRPr>
          </a:p>
          <a:p>
            <a:pPr marL="0" indent="0">
              <a:buNone/>
            </a:pPr>
            <a:endParaRPr lang="en-US" sz="1800" dirty="0">
              <a:latin typeface="Calibri" pitchFamily="34" charset="0"/>
            </a:endParaRPr>
          </a:p>
        </p:txBody>
      </p:sp>
      <p:pic>
        <p:nvPicPr>
          <p:cNvPr id="2" name="Picture 1">
            <a:extLst>
              <a:ext uri="{FF2B5EF4-FFF2-40B4-BE49-F238E27FC236}">
                <a16:creationId xmlns:a16="http://schemas.microsoft.com/office/drawing/2014/main" id="{02D12270-3EC7-6947-8A0D-B23183205D3B}"/>
              </a:ext>
            </a:extLst>
          </p:cNvPr>
          <p:cNvPicPr>
            <a:picLocks noChangeAspect="1"/>
          </p:cNvPicPr>
          <p:nvPr/>
        </p:nvPicPr>
        <p:blipFill>
          <a:blip r:embed="rId5"/>
          <a:stretch>
            <a:fillRect/>
          </a:stretch>
        </p:blipFill>
        <p:spPr>
          <a:xfrm>
            <a:off x="3093446" y="1533318"/>
            <a:ext cx="5837431" cy="6858000"/>
          </a:xfrm>
          <a:prstGeom prst="rect">
            <a:avLst/>
          </a:prstGeom>
        </p:spPr>
      </p:pic>
      <p:sp>
        <p:nvSpPr>
          <p:cNvPr id="3" name="TextBox 2">
            <a:extLst>
              <a:ext uri="{FF2B5EF4-FFF2-40B4-BE49-F238E27FC236}">
                <a16:creationId xmlns:a16="http://schemas.microsoft.com/office/drawing/2014/main" id="{92ED228F-0243-F14A-9947-6574DE43B58A}"/>
              </a:ext>
            </a:extLst>
          </p:cNvPr>
          <p:cNvSpPr txBox="1"/>
          <p:nvPr/>
        </p:nvSpPr>
        <p:spPr>
          <a:xfrm>
            <a:off x="145395" y="2207774"/>
            <a:ext cx="2948051" cy="3416320"/>
          </a:xfrm>
          <a:prstGeom prst="rect">
            <a:avLst/>
          </a:prstGeom>
          <a:noFill/>
        </p:spPr>
        <p:txBody>
          <a:bodyPr wrap="none" rtlCol="0">
            <a:spAutoFit/>
          </a:bodyPr>
          <a:lstStyle/>
          <a:p>
            <a:r>
              <a:rPr lang="en-US" b="1" dirty="0"/>
              <a:t>Upper Coastal Plain RPO</a:t>
            </a:r>
          </a:p>
          <a:p>
            <a:r>
              <a:rPr lang="en-US" b="1" dirty="0"/>
              <a:t>STI STIP FY2020-2029</a:t>
            </a:r>
          </a:p>
          <a:p>
            <a:endParaRPr lang="en-US" b="1" dirty="0"/>
          </a:p>
          <a:p>
            <a:r>
              <a:rPr lang="en-US" b="1" dirty="0"/>
              <a:t>Non Committed Projects</a:t>
            </a:r>
          </a:p>
          <a:p>
            <a:endParaRPr lang="en-US" dirty="0"/>
          </a:p>
          <a:p>
            <a:endParaRPr lang="en-US" dirty="0"/>
          </a:p>
          <a:p>
            <a:r>
              <a:rPr lang="en-US" dirty="0"/>
              <a:t>Note: List does not include</a:t>
            </a:r>
          </a:p>
          <a:p>
            <a:r>
              <a:rPr lang="en-US" dirty="0"/>
              <a:t>Non STI projects</a:t>
            </a:r>
          </a:p>
          <a:p>
            <a:r>
              <a:rPr lang="en-US" dirty="0"/>
              <a:t>i.e.   bridge projects</a:t>
            </a:r>
          </a:p>
          <a:p>
            <a:r>
              <a:rPr lang="en-US" dirty="0"/>
              <a:t>	projects under construct</a:t>
            </a:r>
          </a:p>
          <a:p>
            <a:r>
              <a:rPr lang="en-US" dirty="0"/>
              <a:t>	safety projects</a:t>
            </a:r>
          </a:p>
          <a:p>
            <a:r>
              <a:rPr lang="en-US" dirty="0"/>
              <a:t>	pavement rehab</a:t>
            </a:r>
          </a:p>
        </p:txBody>
      </p:sp>
    </p:spTree>
    <p:extLst>
      <p:ext uri="{BB962C8B-B14F-4D97-AF65-F5344CB8AC3E}">
        <p14:creationId xmlns:p14="http://schemas.microsoft.com/office/powerpoint/2010/main" val="31912586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3999" cy="6858000"/>
          </a:xfrm>
          <a:prstGeom prst="rect">
            <a:avLst/>
          </a:prstGeom>
          <a:noFill/>
          <a:ln w="9525">
            <a:noFill/>
            <a:miter lim="800000"/>
            <a:headEnd/>
            <a:tailEnd/>
          </a:ln>
        </p:spPr>
      </p:pic>
      <p:sp>
        <p:nvSpPr>
          <p:cNvPr id="160771" name="Text Box 12"/>
          <p:cNvSpPr txBox="1">
            <a:spLocks noChangeArrowheads="1"/>
          </p:cNvSpPr>
          <p:nvPr/>
        </p:nvSpPr>
        <p:spPr bwMode="auto">
          <a:xfrm>
            <a:off x="145395" y="44457"/>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TAC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September 22, 2021</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26855" y="44457"/>
            <a:ext cx="2571750" cy="417909"/>
          </a:xfrm>
          <a:prstGeom prst="rect">
            <a:avLst/>
          </a:prstGeom>
          <a:noFill/>
          <a:ln w="9525">
            <a:noFill/>
            <a:miter lim="800000"/>
            <a:headEnd/>
            <a:tailEnd/>
          </a:ln>
        </p:spPr>
      </p:pic>
      <p:sp>
        <p:nvSpPr>
          <p:cNvPr id="160773" name="Content Placeholder 2"/>
          <p:cNvSpPr>
            <a:spLocks noGrp="1"/>
          </p:cNvSpPr>
          <p:nvPr>
            <p:ph idx="1"/>
          </p:nvPr>
        </p:nvSpPr>
        <p:spPr>
          <a:xfrm>
            <a:off x="145395" y="1136822"/>
            <a:ext cx="8998605" cy="5721178"/>
          </a:xfrm>
        </p:spPr>
        <p:txBody>
          <a:bodyPr>
            <a:normAutofit/>
          </a:bodyPr>
          <a:lstStyle/>
          <a:p>
            <a:pPr marL="0" indent="0">
              <a:buNone/>
            </a:pPr>
            <a:r>
              <a:rPr lang="en-US" sz="2700" b="1" dirty="0">
                <a:latin typeface="Calibri" pitchFamily="34" charset="0"/>
              </a:rPr>
              <a:t>7. STI Prioritization P6 Update</a:t>
            </a:r>
            <a:endParaRPr lang="en-US" sz="1800" dirty="0">
              <a:latin typeface="Calibri" pitchFamily="34" charset="0"/>
            </a:endParaRPr>
          </a:p>
          <a:p>
            <a:pPr marL="0" indent="0">
              <a:buNone/>
            </a:pPr>
            <a:endParaRPr lang="en-US" sz="1800" dirty="0">
              <a:latin typeface="Calibri" pitchFamily="34" charset="0"/>
            </a:endParaRPr>
          </a:p>
        </p:txBody>
      </p:sp>
      <p:sp>
        <p:nvSpPr>
          <p:cNvPr id="3" name="TextBox 2">
            <a:extLst>
              <a:ext uri="{FF2B5EF4-FFF2-40B4-BE49-F238E27FC236}">
                <a16:creationId xmlns:a16="http://schemas.microsoft.com/office/drawing/2014/main" id="{92ED228F-0243-F14A-9947-6574DE43B58A}"/>
              </a:ext>
            </a:extLst>
          </p:cNvPr>
          <p:cNvSpPr txBox="1"/>
          <p:nvPr/>
        </p:nvSpPr>
        <p:spPr>
          <a:xfrm>
            <a:off x="145393" y="5476048"/>
            <a:ext cx="8998605" cy="1200329"/>
          </a:xfrm>
          <a:prstGeom prst="rect">
            <a:avLst/>
          </a:prstGeom>
          <a:noFill/>
        </p:spPr>
        <p:txBody>
          <a:bodyPr wrap="square" rtlCol="0">
            <a:spAutoFit/>
          </a:bodyPr>
          <a:lstStyle/>
          <a:p>
            <a:endParaRPr lang="en-US" dirty="0"/>
          </a:p>
          <a:p>
            <a:endParaRPr lang="en-US" dirty="0"/>
          </a:p>
          <a:p>
            <a:r>
              <a:rPr lang="en-US" dirty="0"/>
              <a:t>Note: List does not include Non STI projects i.e. bridge projects, projects under construction, safety projects, and pavement rehabilitation projects.</a:t>
            </a:r>
          </a:p>
        </p:txBody>
      </p:sp>
      <p:pic>
        <p:nvPicPr>
          <p:cNvPr id="4" name="Picture 3">
            <a:extLst>
              <a:ext uri="{FF2B5EF4-FFF2-40B4-BE49-F238E27FC236}">
                <a16:creationId xmlns:a16="http://schemas.microsoft.com/office/drawing/2014/main" id="{71611726-6AE1-A546-933C-F77022601AB8}"/>
              </a:ext>
            </a:extLst>
          </p:cNvPr>
          <p:cNvPicPr>
            <a:picLocks noChangeAspect="1"/>
          </p:cNvPicPr>
          <p:nvPr/>
        </p:nvPicPr>
        <p:blipFill>
          <a:blip r:embed="rId5"/>
          <a:stretch>
            <a:fillRect/>
          </a:stretch>
        </p:blipFill>
        <p:spPr>
          <a:xfrm>
            <a:off x="-2" y="1973903"/>
            <a:ext cx="9144000" cy="4047015"/>
          </a:xfrm>
          <a:prstGeom prst="rect">
            <a:avLst/>
          </a:prstGeom>
        </p:spPr>
      </p:pic>
    </p:spTree>
    <p:extLst>
      <p:ext uri="{BB962C8B-B14F-4D97-AF65-F5344CB8AC3E}">
        <p14:creationId xmlns:p14="http://schemas.microsoft.com/office/powerpoint/2010/main" val="21144001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3999" cy="6858000"/>
          </a:xfrm>
          <a:prstGeom prst="rect">
            <a:avLst/>
          </a:prstGeom>
          <a:noFill/>
          <a:ln w="9525">
            <a:noFill/>
            <a:miter lim="800000"/>
            <a:headEnd/>
            <a:tailEnd/>
          </a:ln>
        </p:spPr>
      </p:pic>
      <p:sp>
        <p:nvSpPr>
          <p:cNvPr id="160771" name="Text Box 12"/>
          <p:cNvSpPr txBox="1">
            <a:spLocks noChangeArrowheads="1"/>
          </p:cNvSpPr>
          <p:nvPr/>
        </p:nvSpPr>
        <p:spPr bwMode="auto">
          <a:xfrm>
            <a:off x="145395" y="44457"/>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TAC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September 22, 2021</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26855" y="44457"/>
            <a:ext cx="2571750" cy="417909"/>
          </a:xfrm>
          <a:prstGeom prst="rect">
            <a:avLst/>
          </a:prstGeom>
          <a:noFill/>
          <a:ln w="9525">
            <a:noFill/>
            <a:miter lim="800000"/>
            <a:headEnd/>
            <a:tailEnd/>
          </a:ln>
        </p:spPr>
      </p:pic>
      <p:sp>
        <p:nvSpPr>
          <p:cNvPr id="160773" name="Content Placeholder 2"/>
          <p:cNvSpPr>
            <a:spLocks noGrp="1"/>
          </p:cNvSpPr>
          <p:nvPr>
            <p:ph idx="1"/>
          </p:nvPr>
        </p:nvSpPr>
        <p:spPr>
          <a:xfrm>
            <a:off x="145395" y="1052821"/>
            <a:ext cx="8998605" cy="5721178"/>
          </a:xfrm>
        </p:spPr>
        <p:txBody>
          <a:bodyPr>
            <a:normAutofit/>
          </a:bodyPr>
          <a:lstStyle/>
          <a:p>
            <a:pPr marL="0" indent="0">
              <a:buNone/>
            </a:pPr>
            <a:r>
              <a:rPr lang="en-US" sz="2700" b="1" dirty="0">
                <a:latin typeface="Calibri" pitchFamily="34" charset="0"/>
              </a:rPr>
              <a:t>7. STI Prioritization P6 Update</a:t>
            </a:r>
            <a:endParaRPr lang="en-US" sz="1800" dirty="0">
              <a:latin typeface="Calibri" pitchFamily="34" charset="0"/>
            </a:endParaRPr>
          </a:p>
          <a:p>
            <a:pPr marL="0" indent="0">
              <a:buNone/>
            </a:pPr>
            <a:endParaRPr lang="en-US" sz="1800" dirty="0">
              <a:latin typeface="Calibri" pitchFamily="34" charset="0"/>
            </a:endParaRPr>
          </a:p>
        </p:txBody>
      </p:sp>
      <p:sp>
        <p:nvSpPr>
          <p:cNvPr id="3" name="TextBox 2">
            <a:extLst>
              <a:ext uri="{FF2B5EF4-FFF2-40B4-BE49-F238E27FC236}">
                <a16:creationId xmlns:a16="http://schemas.microsoft.com/office/drawing/2014/main" id="{92ED228F-0243-F14A-9947-6574DE43B58A}"/>
              </a:ext>
            </a:extLst>
          </p:cNvPr>
          <p:cNvSpPr txBox="1"/>
          <p:nvPr/>
        </p:nvSpPr>
        <p:spPr>
          <a:xfrm>
            <a:off x="145395" y="2207774"/>
            <a:ext cx="2948051" cy="3416320"/>
          </a:xfrm>
          <a:prstGeom prst="rect">
            <a:avLst/>
          </a:prstGeom>
          <a:noFill/>
        </p:spPr>
        <p:txBody>
          <a:bodyPr wrap="none" rtlCol="0">
            <a:spAutoFit/>
          </a:bodyPr>
          <a:lstStyle/>
          <a:p>
            <a:r>
              <a:rPr lang="en-US" b="1" dirty="0"/>
              <a:t>Upper Coastal Plain RPO</a:t>
            </a:r>
          </a:p>
          <a:p>
            <a:r>
              <a:rPr lang="en-US" b="1" dirty="0"/>
              <a:t>STI STIP FY2020-2029</a:t>
            </a:r>
          </a:p>
          <a:p>
            <a:endParaRPr lang="en-US" b="1" dirty="0"/>
          </a:p>
          <a:p>
            <a:r>
              <a:rPr lang="en-US" b="1" dirty="0"/>
              <a:t>Committed Projects</a:t>
            </a:r>
          </a:p>
          <a:p>
            <a:endParaRPr lang="en-US" dirty="0"/>
          </a:p>
          <a:p>
            <a:endParaRPr lang="en-US" dirty="0"/>
          </a:p>
          <a:p>
            <a:r>
              <a:rPr lang="en-US" dirty="0"/>
              <a:t>Note: List does not include</a:t>
            </a:r>
          </a:p>
          <a:p>
            <a:r>
              <a:rPr lang="en-US" dirty="0"/>
              <a:t>Non STI projects</a:t>
            </a:r>
          </a:p>
          <a:p>
            <a:r>
              <a:rPr lang="en-US" dirty="0"/>
              <a:t>i.e.   bridge projects</a:t>
            </a:r>
          </a:p>
          <a:p>
            <a:r>
              <a:rPr lang="en-US" dirty="0"/>
              <a:t>	projects under construct</a:t>
            </a:r>
          </a:p>
          <a:p>
            <a:r>
              <a:rPr lang="en-US" dirty="0"/>
              <a:t>	safety projects</a:t>
            </a:r>
          </a:p>
          <a:p>
            <a:r>
              <a:rPr lang="en-US" dirty="0"/>
              <a:t>	pavement rehab</a:t>
            </a:r>
          </a:p>
        </p:txBody>
      </p:sp>
      <p:pic>
        <p:nvPicPr>
          <p:cNvPr id="4" name="Picture 3">
            <a:extLst>
              <a:ext uri="{FF2B5EF4-FFF2-40B4-BE49-F238E27FC236}">
                <a16:creationId xmlns:a16="http://schemas.microsoft.com/office/drawing/2014/main" id="{43E588D6-A35E-8B41-BA08-929F587FF1E6}"/>
              </a:ext>
            </a:extLst>
          </p:cNvPr>
          <p:cNvPicPr>
            <a:picLocks noChangeAspect="1"/>
          </p:cNvPicPr>
          <p:nvPr/>
        </p:nvPicPr>
        <p:blipFill>
          <a:blip r:embed="rId5"/>
          <a:stretch>
            <a:fillRect/>
          </a:stretch>
        </p:blipFill>
        <p:spPr>
          <a:xfrm>
            <a:off x="3093446" y="1458925"/>
            <a:ext cx="6070022" cy="5760722"/>
          </a:xfrm>
          <a:prstGeom prst="rect">
            <a:avLst/>
          </a:prstGeom>
        </p:spPr>
      </p:pic>
    </p:spTree>
    <p:extLst>
      <p:ext uri="{BB962C8B-B14F-4D97-AF65-F5344CB8AC3E}">
        <p14:creationId xmlns:p14="http://schemas.microsoft.com/office/powerpoint/2010/main" val="3937348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3999" cy="6858000"/>
          </a:xfrm>
          <a:prstGeom prst="rect">
            <a:avLst/>
          </a:prstGeom>
          <a:noFill/>
          <a:ln w="9525">
            <a:noFill/>
            <a:miter lim="800000"/>
            <a:headEnd/>
            <a:tailEnd/>
          </a:ln>
        </p:spPr>
      </p:pic>
      <p:sp>
        <p:nvSpPr>
          <p:cNvPr id="160771" name="Text Box 12"/>
          <p:cNvSpPr txBox="1">
            <a:spLocks noChangeArrowheads="1"/>
          </p:cNvSpPr>
          <p:nvPr/>
        </p:nvSpPr>
        <p:spPr bwMode="auto">
          <a:xfrm>
            <a:off x="145395" y="44457"/>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TAC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September 22, 2021</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26855" y="44457"/>
            <a:ext cx="2571750" cy="417909"/>
          </a:xfrm>
          <a:prstGeom prst="rect">
            <a:avLst/>
          </a:prstGeom>
          <a:noFill/>
          <a:ln w="9525">
            <a:noFill/>
            <a:miter lim="800000"/>
            <a:headEnd/>
            <a:tailEnd/>
          </a:ln>
        </p:spPr>
      </p:pic>
      <p:sp>
        <p:nvSpPr>
          <p:cNvPr id="160773" name="Content Placeholder 2"/>
          <p:cNvSpPr>
            <a:spLocks noGrp="1"/>
          </p:cNvSpPr>
          <p:nvPr>
            <p:ph idx="1"/>
          </p:nvPr>
        </p:nvSpPr>
        <p:spPr>
          <a:xfrm>
            <a:off x="145395" y="1136822"/>
            <a:ext cx="8998605" cy="5721178"/>
          </a:xfrm>
        </p:spPr>
        <p:txBody>
          <a:bodyPr>
            <a:normAutofit/>
          </a:bodyPr>
          <a:lstStyle/>
          <a:p>
            <a:pPr marL="0" indent="0">
              <a:buNone/>
            </a:pPr>
            <a:r>
              <a:rPr lang="en-US" sz="2700" b="1" dirty="0">
                <a:latin typeface="Calibri" pitchFamily="34" charset="0"/>
              </a:rPr>
              <a:t>7. STI Prioritization P6 Update</a:t>
            </a:r>
            <a:endParaRPr lang="en-US" sz="1800" dirty="0">
              <a:latin typeface="Calibri" pitchFamily="34" charset="0"/>
            </a:endParaRPr>
          </a:p>
          <a:p>
            <a:pPr marL="0" indent="0">
              <a:buNone/>
            </a:pPr>
            <a:endParaRPr lang="en-US" sz="1800" dirty="0">
              <a:latin typeface="Calibri" pitchFamily="34" charset="0"/>
            </a:endParaRPr>
          </a:p>
        </p:txBody>
      </p:sp>
      <p:sp>
        <p:nvSpPr>
          <p:cNvPr id="3" name="TextBox 2">
            <a:extLst>
              <a:ext uri="{FF2B5EF4-FFF2-40B4-BE49-F238E27FC236}">
                <a16:creationId xmlns:a16="http://schemas.microsoft.com/office/drawing/2014/main" id="{92ED228F-0243-F14A-9947-6574DE43B58A}"/>
              </a:ext>
            </a:extLst>
          </p:cNvPr>
          <p:cNvSpPr txBox="1"/>
          <p:nvPr/>
        </p:nvSpPr>
        <p:spPr>
          <a:xfrm>
            <a:off x="145393" y="5476048"/>
            <a:ext cx="8998605" cy="1200329"/>
          </a:xfrm>
          <a:prstGeom prst="rect">
            <a:avLst/>
          </a:prstGeom>
          <a:noFill/>
        </p:spPr>
        <p:txBody>
          <a:bodyPr wrap="square" rtlCol="0">
            <a:spAutoFit/>
          </a:bodyPr>
          <a:lstStyle/>
          <a:p>
            <a:endParaRPr lang="en-US" dirty="0"/>
          </a:p>
          <a:p>
            <a:endParaRPr lang="en-US" dirty="0"/>
          </a:p>
          <a:p>
            <a:r>
              <a:rPr lang="en-US" dirty="0"/>
              <a:t>Note: List does not include Non STI projects i.e. bridge projects, projects under construction, safety projects, and pavement rehabilitation projects.</a:t>
            </a:r>
          </a:p>
        </p:txBody>
      </p:sp>
      <p:pic>
        <p:nvPicPr>
          <p:cNvPr id="9" name="Picture 8" descr="Table&#10;&#10;Description automatically generated">
            <a:extLst>
              <a:ext uri="{FF2B5EF4-FFF2-40B4-BE49-F238E27FC236}">
                <a16:creationId xmlns:a16="http://schemas.microsoft.com/office/drawing/2014/main" id="{3DA97405-DEBF-694E-BA5A-2DE49D5EC74B}"/>
              </a:ext>
            </a:extLst>
          </p:cNvPr>
          <p:cNvPicPr>
            <a:picLocks noChangeAspect="1"/>
          </p:cNvPicPr>
          <p:nvPr/>
        </p:nvPicPr>
        <p:blipFill>
          <a:blip r:embed="rId5"/>
          <a:stretch>
            <a:fillRect/>
          </a:stretch>
        </p:blipFill>
        <p:spPr>
          <a:xfrm>
            <a:off x="0" y="1891837"/>
            <a:ext cx="9144000" cy="3670507"/>
          </a:xfrm>
          <a:prstGeom prst="rect">
            <a:avLst/>
          </a:prstGeom>
        </p:spPr>
      </p:pic>
    </p:spTree>
    <p:extLst>
      <p:ext uri="{BB962C8B-B14F-4D97-AF65-F5344CB8AC3E}">
        <p14:creationId xmlns:p14="http://schemas.microsoft.com/office/powerpoint/2010/main" val="3950249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3999" cy="6858000"/>
          </a:xfrm>
          <a:prstGeom prst="rect">
            <a:avLst/>
          </a:prstGeom>
          <a:noFill/>
          <a:ln w="9525">
            <a:noFill/>
            <a:miter lim="800000"/>
            <a:headEnd/>
            <a:tailEnd/>
          </a:ln>
        </p:spPr>
      </p:pic>
      <p:sp>
        <p:nvSpPr>
          <p:cNvPr id="160771" name="Text Box 12"/>
          <p:cNvSpPr txBox="1">
            <a:spLocks noChangeArrowheads="1"/>
          </p:cNvSpPr>
          <p:nvPr/>
        </p:nvSpPr>
        <p:spPr bwMode="auto">
          <a:xfrm>
            <a:off x="145395" y="44457"/>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TAC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September 22, 2021</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26855" y="44457"/>
            <a:ext cx="2571750" cy="417909"/>
          </a:xfrm>
          <a:prstGeom prst="rect">
            <a:avLst/>
          </a:prstGeom>
          <a:noFill/>
          <a:ln w="9525">
            <a:noFill/>
            <a:miter lim="800000"/>
            <a:headEnd/>
            <a:tailEnd/>
          </a:ln>
        </p:spPr>
      </p:pic>
      <p:pic>
        <p:nvPicPr>
          <p:cNvPr id="2" name="Picture 1">
            <a:extLst>
              <a:ext uri="{FF2B5EF4-FFF2-40B4-BE49-F238E27FC236}">
                <a16:creationId xmlns:a16="http://schemas.microsoft.com/office/drawing/2014/main" id="{317EB840-F3D2-454E-858C-79D27516E06E}"/>
              </a:ext>
            </a:extLst>
          </p:cNvPr>
          <p:cNvPicPr>
            <a:picLocks noChangeAspect="1"/>
          </p:cNvPicPr>
          <p:nvPr/>
        </p:nvPicPr>
        <p:blipFill>
          <a:blip r:embed="rId5"/>
          <a:stretch>
            <a:fillRect/>
          </a:stretch>
        </p:blipFill>
        <p:spPr>
          <a:xfrm>
            <a:off x="72697" y="1241304"/>
            <a:ext cx="9144000" cy="5616696"/>
          </a:xfrm>
          <a:prstGeom prst="rect">
            <a:avLst/>
          </a:prstGeom>
        </p:spPr>
      </p:pic>
      <p:sp>
        <p:nvSpPr>
          <p:cNvPr id="6" name="Oval 5">
            <a:extLst>
              <a:ext uri="{FF2B5EF4-FFF2-40B4-BE49-F238E27FC236}">
                <a16:creationId xmlns:a16="http://schemas.microsoft.com/office/drawing/2014/main" id="{A429ED9C-1796-F743-9ED3-E54020190801}"/>
              </a:ext>
            </a:extLst>
          </p:cNvPr>
          <p:cNvSpPr/>
          <p:nvPr/>
        </p:nvSpPr>
        <p:spPr>
          <a:xfrm>
            <a:off x="4969933" y="3708401"/>
            <a:ext cx="1794933" cy="91440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97998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5" presetClass="entr" presetSubtype="0" fill="hold" grpId="1"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ppt_w</p:attrName>
                                        </p:attrNameLst>
                                      </p:cBhvr>
                                      <p:tavLst>
                                        <p:tav tm="0">
                                          <p:val>
                                            <p:fltVal val="0"/>
                                          </p:val>
                                        </p:tav>
                                        <p:tav tm="100000">
                                          <p:val>
                                            <p:strVal val="#ppt_w"/>
                                          </p:val>
                                        </p:tav>
                                      </p:tavLst>
                                    </p:anim>
                                    <p:anim calcmode="lin" valueType="num">
                                      <p:cBhvr>
                                        <p:cTn id="14" dur="1000" fill="hold"/>
                                        <p:tgtEl>
                                          <p:spTgt spid="6"/>
                                        </p:tgtEl>
                                        <p:attrNameLst>
                                          <p:attrName>ppt_h</p:attrName>
                                        </p:attrNameLst>
                                      </p:cBhvr>
                                      <p:tavLst>
                                        <p:tav tm="0">
                                          <p:val>
                                            <p:fltVal val="0"/>
                                          </p:val>
                                        </p:tav>
                                        <p:tav tm="100000">
                                          <p:val>
                                            <p:strVal val="#ppt_h"/>
                                          </p:val>
                                        </p:tav>
                                      </p:tavLst>
                                    </p:anim>
                                    <p:anim calcmode="lin" valueType="num">
                                      <p:cBhvr>
                                        <p:cTn id="15" dur="1000" fill="hold"/>
                                        <p:tgtEl>
                                          <p:spTgt spid="6"/>
                                        </p:tgtEl>
                                        <p:attrNameLst>
                                          <p:attrName>ppt_x</p:attrName>
                                        </p:attrNameLst>
                                      </p:cBhvr>
                                      <p:tavLst>
                                        <p:tav tm="0" fmla="#ppt_x+(cos(-2*pi*(1-$))*-#ppt_x-sin(-2*pi*(1-$))*(1-#ppt_y))*(1-$)">
                                          <p:val>
                                            <p:fltVal val="0"/>
                                          </p:val>
                                        </p:tav>
                                        <p:tav tm="100000">
                                          <p:val>
                                            <p:fltVal val="1"/>
                                          </p:val>
                                        </p:tav>
                                      </p:tavLst>
                                    </p:anim>
                                    <p:anim calcmode="lin" valueType="num">
                                      <p:cBhvr>
                                        <p:cTn id="16" dur="1000" fill="hold"/>
                                        <p:tgtEl>
                                          <p:spTgt spid="6"/>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3999" cy="6858000"/>
          </a:xfrm>
          <a:prstGeom prst="rect">
            <a:avLst/>
          </a:prstGeom>
          <a:noFill/>
          <a:ln w="9525">
            <a:noFill/>
            <a:miter lim="800000"/>
            <a:headEnd/>
            <a:tailEnd/>
          </a:ln>
        </p:spPr>
      </p:pic>
      <p:sp>
        <p:nvSpPr>
          <p:cNvPr id="160771" name="Text Box 12"/>
          <p:cNvSpPr txBox="1">
            <a:spLocks noChangeArrowheads="1"/>
          </p:cNvSpPr>
          <p:nvPr/>
        </p:nvSpPr>
        <p:spPr bwMode="auto">
          <a:xfrm>
            <a:off x="145395" y="44457"/>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TAC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September 22, 2021</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26855" y="44457"/>
            <a:ext cx="2571750" cy="417909"/>
          </a:xfrm>
          <a:prstGeom prst="rect">
            <a:avLst/>
          </a:prstGeom>
          <a:noFill/>
          <a:ln w="9525">
            <a:noFill/>
            <a:miter lim="800000"/>
            <a:headEnd/>
            <a:tailEnd/>
          </a:ln>
        </p:spPr>
      </p:pic>
      <p:sp>
        <p:nvSpPr>
          <p:cNvPr id="160773" name="Content Placeholder 2"/>
          <p:cNvSpPr>
            <a:spLocks noGrp="1"/>
          </p:cNvSpPr>
          <p:nvPr>
            <p:ph idx="1"/>
          </p:nvPr>
        </p:nvSpPr>
        <p:spPr>
          <a:xfrm>
            <a:off x="145395" y="1334530"/>
            <a:ext cx="8998605" cy="5155107"/>
          </a:xfrm>
        </p:spPr>
        <p:txBody>
          <a:bodyPr>
            <a:normAutofit/>
          </a:bodyPr>
          <a:lstStyle/>
          <a:p>
            <a:pPr marL="0" indent="0">
              <a:buNone/>
            </a:pPr>
            <a:r>
              <a:rPr lang="en-US" sz="2700" b="1" dirty="0">
                <a:latin typeface="Calibri" pitchFamily="34" charset="0"/>
              </a:rPr>
              <a:t>8. Call for CMAQ Projects</a:t>
            </a:r>
            <a:endParaRPr lang="en-US" sz="1800" dirty="0">
              <a:latin typeface="Calibri" pitchFamily="34" charset="0"/>
            </a:endParaRPr>
          </a:p>
          <a:p>
            <a:pPr marL="0" indent="0">
              <a:buNone/>
            </a:pPr>
            <a:r>
              <a:rPr lang="en-US" sz="2000" dirty="0">
                <a:latin typeface="Calibri" pitchFamily="34" charset="0"/>
              </a:rPr>
              <a:t>Only for Edgecombe, Nash and Johnston Counties</a:t>
            </a:r>
            <a:br>
              <a:rPr lang="en-US" sz="2000" dirty="0">
                <a:latin typeface="Calibri" pitchFamily="34" charset="0"/>
              </a:rPr>
            </a:br>
            <a:endParaRPr lang="en-US" sz="2000" dirty="0">
              <a:latin typeface="Calibri" pitchFamily="34" charset="0"/>
            </a:endParaRPr>
          </a:p>
          <a:p>
            <a:pPr marL="0" indent="0">
              <a:buNone/>
            </a:pPr>
            <a:r>
              <a:rPr lang="en-US" sz="2000" dirty="0">
                <a:latin typeface="Calibri" pitchFamily="34" charset="0"/>
              </a:rPr>
              <a:t>The UCPRPO has $603,240 to allocate for CMAQ projects for FY2023.</a:t>
            </a:r>
          </a:p>
          <a:p>
            <a:pPr marL="0" indent="0">
              <a:buNone/>
            </a:pPr>
            <a:r>
              <a:rPr lang="en-US" sz="2000" dirty="0">
                <a:latin typeface="Calibri" pitchFamily="34" charset="0"/>
              </a:rPr>
              <a:t>- CMAQ = Congestion Mitigation &amp; Air Quality </a:t>
            </a:r>
          </a:p>
          <a:p>
            <a:pPr marL="0" indent="0">
              <a:buNone/>
            </a:pPr>
            <a:r>
              <a:rPr lang="en-US" sz="2000" dirty="0">
                <a:latin typeface="Calibri" pitchFamily="34" charset="0"/>
              </a:rPr>
              <a:t> - Funds require a 20% match and must be managed or administered by funding   	recipient. Program is a reimbursement program not a grant.</a:t>
            </a:r>
          </a:p>
          <a:p>
            <a:pPr marL="0" indent="0">
              <a:buNone/>
            </a:pPr>
            <a:r>
              <a:rPr lang="en-US" sz="2000" b="1" dirty="0">
                <a:latin typeface="Calibri" pitchFamily="34" charset="0"/>
              </a:rPr>
              <a:t>Examples of CMAQ projects include:</a:t>
            </a:r>
          </a:p>
          <a:p>
            <a:pPr marL="0" indent="0">
              <a:buNone/>
            </a:pPr>
            <a:r>
              <a:rPr lang="en-US" sz="2000" dirty="0">
                <a:latin typeface="Calibri" pitchFamily="34" charset="0"/>
              </a:rPr>
              <a:t>-   Bicycle and pedestrian facilities and programs (most popular)</a:t>
            </a:r>
          </a:p>
          <a:p>
            <a:pPr>
              <a:buFontTx/>
              <a:buChar char="-"/>
            </a:pPr>
            <a:r>
              <a:rPr lang="en-US" sz="2000" dirty="0">
                <a:latin typeface="Calibri" pitchFamily="34" charset="0"/>
              </a:rPr>
              <a:t>Transit improvements</a:t>
            </a:r>
          </a:p>
          <a:p>
            <a:pPr>
              <a:buFontTx/>
              <a:buChar char="-"/>
            </a:pPr>
            <a:r>
              <a:rPr lang="en-US" sz="2000" dirty="0">
                <a:latin typeface="Calibri" pitchFamily="34" charset="0"/>
              </a:rPr>
              <a:t>Transportation control measures </a:t>
            </a:r>
          </a:p>
          <a:p>
            <a:pPr>
              <a:buFontTx/>
              <a:buChar char="-"/>
            </a:pPr>
            <a:r>
              <a:rPr lang="en-US" sz="2000" dirty="0">
                <a:latin typeface="Calibri" pitchFamily="34" charset="0"/>
              </a:rPr>
              <a:t>Congestion reduction and traffic flow improvements</a:t>
            </a:r>
            <a:endParaRPr lang="en-US" sz="1600" dirty="0">
              <a:latin typeface="Calibri" pitchFamily="34" charset="0"/>
            </a:endParaRPr>
          </a:p>
          <a:p>
            <a:pPr marL="0" indent="0">
              <a:buNone/>
            </a:pPr>
            <a:endParaRPr lang="en-US" sz="1500" dirty="0">
              <a:latin typeface="Calibri" pitchFamily="34" charset="0"/>
            </a:endParaRPr>
          </a:p>
          <a:p>
            <a:pPr marL="0" indent="0">
              <a:buNone/>
            </a:pPr>
            <a:endParaRPr lang="en-US" sz="1800" dirty="0">
              <a:latin typeface="Calibri" pitchFamily="34" charset="0"/>
            </a:endParaRPr>
          </a:p>
        </p:txBody>
      </p:sp>
    </p:spTree>
    <p:extLst>
      <p:ext uri="{BB962C8B-B14F-4D97-AF65-F5344CB8AC3E}">
        <p14:creationId xmlns:p14="http://schemas.microsoft.com/office/powerpoint/2010/main" val="25519146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3999" cy="6858000"/>
          </a:xfrm>
          <a:prstGeom prst="rect">
            <a:avLst/>
          </a:prstGeom>
          <a:noFill/>
          <a:ln w="9525">
            <a:noFill/>
            <a:miter lim="800000"/>
            <a:headEnd/>
            <a:tailEnd/>
          </a:ln>
        </p:spPr>
      </p:pic>
      <p:sp>
        <p:nvSpPr>
          <p:cNvPr id="160771" name="Text Box 12"/>
          <p:cNvSpPr txBox="1">
            <a:spLocks noChangeArrowheads="1"/>
          </p:cNvSpPr>
          <p:nvPr/>
        </p:nvSpPr>
        <p:spPr bwMode="auto">
          <a:xfrm>
            <a:off x="145395" y="44457"/>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TAC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September 22, 2021</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26855" y="44457"/>
            <a:ext cx="2571750" cy="417909"/>
          </a:xfrm>
          <a:prstGeom prst="rect">
            <a:avLst/>
          </a:prstGeom>
          <a:noFill/>
          <a:ln w="9525">
            <a:noFill/>
            <a:miter lim="800000"/>
            <a:headEnd/>
            <a:tailEnd/>
          </a:ln>
        </p:spPr>
      </p:pic>
      <p:sp>
        <p:nvSpPr>
          <p:cNvPr id="160773" name="Content Placeholder 2"/>
          <p:cNvSpPr>
            <a:spLocks noGrp="1"/>
          </p:cNvSpPr>
          <p:nvPr>
            <p:ph idx="1"/>
          </p:nvPr>
        </p:nvSpPr>
        <p:spPr>
          <a:xfrm>
            <a:off x="145396" y="1334530"/>
            <a:ext cx="3817932" cy="5155107"/>
          </a:xfrm>
        </p:spPr>
        <p:txBody>
          <a:bodyPr>
            <a:normAutofit/>
          </a:bodyPr>
          <a:lstStyle/>
          <a:p>
            <a:pPr marL="0" indent="0">
              <a:buNone/>
            </a:pPr>
            <a:r>
              <a:rPr lang="en-US" sz="2700" b="1" dirty="0">
                <a:latin typeface="Calibri" pitchFamily="34" charset="0"/>
              </a:rPr>
              <a:t>9. CCX Update</a:t>
            </a:r>
            <a:endParaRPr lang="en-US" sz="1800" dirty="0">
              <a:latin typeface="Calibri" pitchFamily="34" charset="0"/>
            </a:endParaRPr>
          </a:p>
          <a:p>
            <a:pPr marL="0" indent="0">
              <a:buNone/>
            </a:pPr>
            <a:endParaRPr lang="en-US" sz="1500" dirty="0">
              <a:latin typeface="Calibri" pitchFamily="34" charset="0"/>
            </a:endParaRPr>
          </a:p>
          <a:p>
            <a:pPr marL="0" indent="0">
              <a:buNone/>
            </a:pPr>
            <a:r>
              <a:rPr lang="en-US" sz="1800" dirty="0">
                <a:latin typeface="Calibri" pitchFamily="34" charset="0"/>
              </a:rPr>
              <a:t>Construction is ongoing at the Carolina Connector (CCX) intermodal terminal in Edgecombe County. Work continues to finalize, test and commission the cranes. Last touches are being applied to lanes, parking, tracks and facility grounds as CSX, the Carolina Gateway Partnership and NCDOT </a:t>
            </a:r>
            <a:r>
              <a:rPr lang="en-US" sz="1800" b="1" dirty="0">
                <a:latin typeface="Calibri" pitchFamily="34" charset="0"/>
              </a:rPr>
              <a:t>anticipate an October opening of the facility.</a:t>
            </a:r>
          </a:p>
          <a:p>
            <a:pPr marL="0" indent="0">
              <a:buNone/>
            </a:pPr>
            <a:endParaRPr lang="en-US" sz="1800" b="1" dirty="0">
              <a:latin typeface="Calibri" pitchFamily="34" charset="0"/>
            </a:endParaRPr>
          </a:p>
          <a:p>
            <a:pPr marL="0" indent="0">
              <a:buNone/>
            </a:pPr>
            <a:r>
              <a:rPr lang="en-US" sz="1800" b="1" dirty="0">
                <a:solidFill>
                  <a:srgbClr val="FF0000"/>
                </a:solidFill>
                <a:latin typeface="Calibri" pitchFamily="34" charset="0"/>
              </a:rPr>
              <a:t>Ribbon cutting is anticipated the first or second week of October.</a:t>
            </a:r>
          </a:p>
        </p:txBody>
      </p:sp>
      <p:pic>
        <p:nvPicPr>
          <p:cNvPr id="2" name="Picture 1">
            <a:extLst>
              <a:ext uri="{FF2B5EF4-FFF2-40B4-BE49-F238E27FC236}">
                <a16:creationId xmlns:a16="http://schemas.microsoft.com/office/drawing/2014/main" id="{00D4F5CF-0FBE-A44B-8893-2D2EEB9BF57E}"/>
              </a:ext>
            </a:extLst>
          </p:cNvPr>
          <p:cNvPicPr>
            <a:picLocks noChangeAspect="1"/>
          </p:cNvPicPr>
          <p:nvPr/>
        </p:nvPicPr>
        <p:blipFill>
          <a:blip r:embed="rId5"/>
          <a:stretch>
            <a:fillRect/>
          </a:stretch>
        </p:blipFill>
        <p:spPr>
          <a:xfrm>
            <a:off x="3963327" y="933591"/>
            <a:ext cx="5140411" cy="5879952"/>
          </a:xfrm>
          <a:prstGeom prst="rect">
            <a:avLst/>
          </a:prstGeom>
        </p:spPr>
      </p:pic>
    </p:spTree>
    <p:extLst>
      <p:ext uri="{BB962C8B-B14F-4D97-AF65-F5344CB8AC3E}">
        <p14:creationId xmlns:p14="http://schemas.microsoft.com/office/powerpoint/2010/main" val="42877277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3999" cy="6858000"/>
          </a:xfrm>
          <a:prstGeom prst="rect">
            <a:avLst/>
          </a:prstGeom>
          <a:noFill/>
          <a:ln w="9525">
            <a:noFill/>
            <a:miter lim="800000"/>
            <a:headEnd/>
            <a:tailEnd/>
          </a:ln>
        </p:spPr>
      </p:pic>
      <p:sp>
        <p:nvSpPr>
          <p:cNvPr id="160771" name="Text Box 12"/>
          <p:cNvSpPr txBox="1">
            <a:spLocks noChangeArrowheads="1"/>
          </p:cNvSpPr>
          <p:nvPr/>
        </p:nvSpPr>
        <p:spPr bwMode="auto">
          <a:xfrm>
            <a:off x="145395" y="44457"/>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TAC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September 22, 2021</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26855" y="44457"/>
            <a:ext cx="2571750" cy="417909"/>
          </a:xfrm>
          <a:prstGeom prst="rect">
            <a:avLst/>
          </a:prstGeom>
          <a:noFill/>
          <a:ln w="9525">
            <a:noFill/>
            <a:miter lim="800000"/>
            <a:headEnd/>
            <a:tailEnd/>
          </a:ln>
        </p:spPr>
      </p:pic>
      <p:sp>
        <p:nvSpPr>
          <p:cNvPr id="160773" name="Content Placeholder 2"/>
          <p:cNvSpPr>
            <a:spLocks noGrp="1"/>
          </p:cNvSpPr>
          <p:nvPr>
            <p:ph idx="1"/>
          </p:nvPr>
        </p:nvSpPr>
        <p:spPr>
          <a:xfrm>
            <a:off x="145396" y="1334530"/>
            <a:ext cx="8702042" cy="5155107"/>
          </a:xfrm>
        </p:spPr>
        <p:txBody>
          <a:bodyPr>
            <a:normAutofit/>
          </a:bodyPr>
          <a:lstStyle/>
          <a:p>
            <a:pPr marL="0" indent="0">
              <a:buNone/>
            </a:pPr>
            <a:r>
              <a:rPr lang="en-US" sz="2700" b="1" dirty="0">
                <a:latin typeface="Calibri" pitchFamily="34" charset="0"/>
              </a:rPr>
              <a:t>10. Neuse River Trail Clayton to Smithfield Updated</a:t>
            </a:r>
            <a:endParaRPr lang="en-US" sz="1800" dirty="0">
              <a:latin typeface="Calibri" pitchFamily="34" charset="0"/>
            </a:endParaRPr>
          </a:p>
          <a:p>
            <a:pPr marL="0" indent="0">
              <a:buNone/>
            </a:pPr>
            <a:r>
              <a:rPr lang="en-US" sz="2000" dirty="0">
                <a:latin typeface="Calibri" pitchFamily="34" charset="0"/>
              </a:rPr>
              <a:t>The Raleigh based McAdam’s Company was selected to complete the Neuse River Trail Study. </a:t>
            </a:r>
          </a:p>
          <a:p>
            <a:pPr marL="0" indent="0">
              <a:buNone/>
            </a:pPr>
            <a:r>
              <a:rPr lang="en-US" sz="2000" dirty="0">
                <a:latin typeface="Calibri" pitchFamily="34" charset="0"/>
              </a:rPr>
              <a:t>We are currently finalizing detailed scope and are in contract negotiations. Goal is to begin work by November.</a:t>
            </a:r>
          </a:p>
        </p:txBody>
      </p:sp>
      <p:pic>
        <p:nvPicPr>
          <p:cNvPr id="3" name="Picture 2">
            <a:extLst>
              <a:ext uri="{FF2B5EF4-FFF2-40B4-BE49-F238E27FC236}">
                <a16:creationId xmlns:a16="http://schemas.microsoft.com/office/drawing/2014/main" id="{3AF62ADF-C4BC-774E-AE5D-0D348EB856BD}"/>
              </a:ext>
            </a:extLst>
          </p:cNvPr>
          <p:cNvPicPr>
            <a:picLocks noChangeAspect="1"/>
          </p:cNvPicPr>
          <p:nvPr/>
        </p:nvPicPr>
        <p:blipFill>
          <a:blip r:embed="rId5"/>
          <a:stretch>
            <a:fillRect/>
          </a:stretch>
        </p:blipFill>
        <p:spPr>
          <a:xfrm>
            <a:off x="72697" y="3112428"/>
            <a:ext cx="8998604" cy="3745572"/>
          </a:xfrm>
          <a:prstGeom prst="rect">
            <a:avLst/>
          </a:prstGeom>
        </p:spPr>
      </p:pic>
    </p:spTree>
    <p:extLst>
      <p:ext uri="{BB962C8B-B14F-4D97-AF65-F5344CB8AC3E}">
        <p14:creationId xmlns:p14="http://schemas.microsoft.com/office/powerpoint/2010/main" val="24289008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3999" cy="6858000"/>
          </a:xfrm>
          <a:prstGeom prst="rect">
            <a:avLst/>
          </a:prstGeom>
          <a:noFill/>
          <a:ln w="9525">
            <a:noFill/>
            <a:miter lim="800000"/>
            <a:headEnd/>
            <a:tailEnd/>
          </a:ln>
        </p:spPr>
      </p:pic>
      <p:sp>
        <p:nvSpPr>
          <p:cNvPr id="160771" name="Text Box 12"/>
          <p:cNvSpPr txBox="1">
            <a:spLocks noChangeArrowheads="1"/>
          </p:cNvSpPr>
          <p:nvPr/>
        </p:nvSpPr>
        <p:spPr bwMode="auto">
          <a:xfrm>
            <a:off x="145395" y="44457"/>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TAC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September 22, 2021</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26855" y="44457"/>
            <a:ext cx="2571750" cy="417909"/>
          </a:xfrm>
          <a:prstGeom prst="rect">
            <a:avLst/>
          </a:prstGeom>
          <a:noFill/>
          <a:ln w="9525">
            <a:noFill/>
            <a:miter lim="800000"/>
            <a:headEnd/>
            <a:tailEnd/>
          </a:ln>
        </p:spPr>
      </p:pic>
      <p:sp>
        <p:nvSpPr>
          <p:cNvPr id="160773" name="Content Placeholder 2"/>
          <p:cNvSpPr>
            <a:spLocks noGrp="1"/>
          </p:cNvSpPr>
          <p:nvPr>
            <p:ph idx="1"/>
          </p:nvPr>
        </p:nvSpPr>
        <p:spPr>
          <a:xfrm>
            <a:off x="145396" y="1334530"/>
            <a:ext cx="8702042" cy="5155107"/>
          </a:xfrm>
        </p:spPr>
        <p:txBody>
          <a:bodyPr>
            <a:normAutofit/>
          </a:bodyPr>
          <a:lstStyle/>
          <a:p>
            <a:pPr marL="0" indent="0">
              <a:buNone/>
            </a:pPr>
            <a:r>
              <a:rPr lang="en-US" sz="2700" b="1" dirty="0">
                <a:latin typeface="Calibri" pitchFamily="34" charset="0"/>
              </a:rPr>
              <a:t>11. US 70 Commission</a:t>
            </a:r>
            <a:endParaRPr lang="en-US" sz="1800" dirty="0">
              <a:latin typeface="Calibri" pitchFamily="34" charset="0"/>
            </a:endParaRPr>
          </a:p>
          <a:p>
            <a:pPr marL="0" indent="0">
              <a:buNone/>
            </a:pPr>
            <a:endParaRPr lang="en-US" sz="2000" dirty="0">
              <a:latin typeface="Calibri" pitchFamily="34" charset="0"/>
            </a:endParaRPr>
          </a:p>
          <a:p>
            <a:pPr marL="0" indent="0">
              <a:buNone/>
            </a:pPr>
            <a:r>
              <a:rPr lang="en-US" sz="2000" dirty="0">
                <a:latin typeface="Calibri" pitchFamily="34" charset="0"/>
              </a:rPr>
              <a:t>No Report. The Commission has not met since our last meeting.</a:t>
            </a:r>
          </a:p>
        </p:txBody>
      </p:sp>
    </p:spTree>
    <p:extLst>
      <p:ext uri="{BB962C8B-B14F-4D97-AF65-F5344CB8AC3E}">
        <p14:creationId xmlns:p14="http://schemas.microsoft.com/office/powerpoint/2010/main" val="15671897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3999" cy="6858000"/>
          </a:xfrm>
          <a:prstGeom prst="rect">
            <a:avLst/>
          </a:prstGeom>
          <a:noFill/>
          <a:ln w="9525">
            <a:noFill/>
            <a:miter lim="800000"/>
            <a:headEnd/>
            <a:tailEnd/>
          </a:ln>
        </p:spPr>
      </p:pic>
      <p:sp>
        <p:nvSpPr>
          <p:cNvPr id="160771" name="Text Box 12"/>
          <p:cNvSpPr txBox="1">
            <a:spLocks noChangeArrowheads="1"/>
          </p:cNvSpPr>
          <p:nvPr/>
        </p:nvSpPr>
        <p:spPr bwMode="auto">
          <a:xfrm>
            <a:off x="145395" y="44457"/>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TAC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September 22, 2021</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26855" y="44457"/>
            <a:ext cx="2571750" cy="417909"/>
          </a:xfrm>
          <a:prstGeom prst="rect">
            <a:avLst/>
          </a:prstGeom>
          <a:noFill/>
          <a:ln w="9525">
            <a:noFill/>
            <a:miter lim="800000"/>
            <a:headEnd/>
            <a:tailEnd/>
          </a:ln>
        </p:spPr>
      </p:pic>
      <p:sp>
        <p:nvSpPr>
          <p:cNvPr id="160773" name="Content Placeholder 2"/>
          <p:cNvSpPr>
            <a:spLocks noGrp="1"/>
          </p:cNvSpPr>
          <p:nvPr>
            <p:ph idx="1"/>
          </p:nvPr>
        </p:nvSpPr>
        <p:spPr>
          <a:xfrm>
            <a:off x="145396" y="1334530"/>
            <a:ext cx="8702042" cy="5155107"/>
          </a:xfrm>
        </p:spPr>
        <p:txBody>
          <a:bodyPr>
            <a:normAutofit/>
          </a:bodyPr>
          <a:lstStyle/>
          <a:p>
            <a:pPr marL="0" indent="0">
              <a:buNone/>
            </a:pPr>
            <a:r>
              <a:rPr lang="en-US" sz="2700" b="1" dirty="0">
                <a:latin typeface="Calibri" pitchFamily="34" charset="0"/>
              </a:rPr>
              <a:t>12. Hwy 17/64 Association</a:t>
            </a:r>
            <a:endParaRPr lang="en-US" sz="1800" dirty="0">
              <a:latin typeface="Calibri" pitchFamily="34" charset="0"/>
            </a:endParaRPr>
          </a:p>
          <a:p>
            <a:pPr marL="0" indent="0">
              <a:buNone/>
            </a:pPr>
            <a:endParaRPr lang="en-US" sz="2000" dirty="0">
              <a:latin typeface="Calibri" pitchFamily="34" charset="0"/>
            </a:endParaRPr>
          </a:p>
          <a:p>
            <a:pPr marL="0" indent="0">
              <a:buNone/>
            </a:pPr>
            <a:r>
              <a:rPr lang="en-US" sz="2000" dirty="0">
                <a:latin typeface="Calibri" pitchFamily="34" charset="0"/>
              </a:rPr>
              <a:t>Hwy 17/64 Association Director</a:t>
            </a:r>
          </a:p>
          <a:p>
            <a:pPr marL="0" indent="0">
              <a:buNone/>
            </a:pPr>
            <a:r>
              <a:rPr lang="en-US" sz="2000" b="1" dirty="0">
                <a:latin typeface="Calibri" pitchFamily="34" charset="0"/>
              </a:rPr>
              <a:t>Marc Finlayson</a:t>
            </a:r>
            <a:br>
              <a:rPr lang="en-US" sz="2000" b="1" dirty="0">
                <a:latin typeface="Calibri" pitchFamily="34" charset="0"/>
              </a:rPr>
            </a:br>
            <a:r>
              <a:rPr lang="en-US" sz="2000" b="1" dirty="0">
                <a:latin typeface="Calibri" pitchFamily="34" charset="0"/>
              </a:rPr>
              <a:t>252-514-2748 office</a:t>
            </a:r>
            <a:br>
              <a:rPr lang="en-US" sz="2000" b="1" dirty="0">
                <a:latin typeface="Calibri" pitchFamily="34" charset="0"/>
              </a:rPr>
            </a:br>
            <a:r>
              <a:rPr lang="en-US" sz="2000" b="1" dirty="0">
                <a:latin typeface="Calibri" pitchFamily="34" charset="0"/>
              </a:rPr>
              <a:t>252-617-0757 cell</a:t>
            </a:r>
          </a:p>
          <a:p>
            <a:pPr marL="0" indent="0">
              <a:buNone/>
            </a:pPr>
            <a:r>
              <a:rPr lang="en-US" sz="2000" b="1" dirty="0">
                <a:latin typeface="Calibri" pitchFamily="34" charset="0"/>
                <a:hlinkClick r:id="rId5"/>
              </a:rPr>
              <a:t>Finlayson@highway1764.com</a:t>
            </a:r>
            <a:endParaRPr lang="en-US" sz="2000" b="1" dirty="0">
              <a:latin typeface="Calibri" pitchFamily="34" charset="0"/>
            </a:endParaRPr>
          </a:p>
          <a:p>
            <a:pPr marL="0" indent="0">
              <a:buNone/>
            </a:pPr>
            <a:br>
              <a:rPr lang="en-US" sz="2000" dirty="0">
                <a:latin typeface="Calibri" pitchFamily="34" charset="0"/>
              </a:rPr>
            </a:br>
            <a:endParaRPr lang="en-US" sz="2000" dirty="0">
              <a:latin typeface="Calibri" pitchFamily="34" charset="0"/>
            </a:endParaRPr>
          </a:p>
          <a:p>
            <a:pPr marL="0" indent="0">
              <a:buNone/>
            </a:pPr>
            <a:r>
              <a:rPr lang="en-US" sz="2000" b="1" dirty="0">
                <a:latin typeface="Calibri" pitchFamily="34" charset="0"/>
              </a:rPr>
              <a:t>The next Hwy 17/64 Association meeting is scheduled for:</a:t>
            </a:r>
          </a:p>
          <a:p>
            <a:pPr marL="0" indent="0">
              <a:buNone/>
            </a:pPr>
            <a:r>
              <a:rPr lang="en-US" sz="2000" b="1" dirty="0">
                <a:latin typeface="Calibri" pitchFamily="34" charset="0"/>
              </a:rPr>
              <a:t>Wednesday, September 29, 2021</a:t>
            </a:r>
          </a:p>
          <a:p>
            <a:pPr marL="0" indent="0">
              <a:buNone/>
            </a:pPr>
            <a:r>
              <a:rPr lang="en-US" sz="2000" b="1" dirty="0">
                <a:latin typeface="Calibri" pitchFamily="34" charset="0"/>
              </a:rPr>
              <a:t>10:00am – 11:am via Zoom</a:t>
            </a:r>
          </a:p>
        </p:txBody>
      </p:sp>
    </p:spTree>
    <p:extLst>
      <p:ext uri="{BB962C8B-B14F-4D97-AF65-F5344CB8AC3E}">
        <p14:creationId xmlns:p14="http://schemas.microsoft.com/office/powerpoint/2010/main" val="41002619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3999" cy="6858000"/>
          </a:xfrm>
          <a:prstGeom prst="rect">
            <a:avLst/>
          </a:prstGeom>
          <a:noFill/>
          <a:ln w="9525">
            <a:noFill/>
            <a:miter lim="800000"/>
            <a:headEnd/>
            <a:tailEnd/>
          </a:ln>
        </p:spPr>
      </p:pic>
      <p:sp>
        <p:nvSpPr>
          <p:cNvPr id="160771" name="Text Box 12"/>
          <p:cNvSpPr txBox="1">
            <a:spLocks noChangeArrowheads="1"/>
          </p:cNvSpPr>
          <p:nvPr/>
        </p:nvSpPr>
        <p:spPr bwMode="auto">
          <a:xfrm>
            <a:off x="145395" y="44457"/>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TAC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September 22, 2021</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26855" y="44457"/>
            <a:ext cx="2571750" cy="417909"/>
          </a:xfrm>
          <a:prstGeom prst="rect">
            <a:avLst/>
          </a:prstGeom>
          <a:noFill/>
          <a:ln w="9525">
            <a:noFill/>
            <a:miter lim="800000"/>
            <a:headEnd/>
            <a:tailEnd/>
          </a:ln>
        </p:spPr>
      </p:pic>
      <p:sp>
        <p:nvSpPr>
          <p:cNvPr id="160773" name="Content Placeholder 2"/>
          <p:cNvSpPr>
            <a:spLocks noGrp="1"/>
          </p:cNvSpPr>
          <p:nvPr>
            <p:ph idx="1"/>
          </p:nvPr>
        </p:nvSpPr>
        <p:spPr>
          <a:xfrm>
            <a:off x="145396" y="1334530"/>
            <a:ext cx="8702042" cy="5479013"/>
          </a:xfrm>
        </p:spPr>
        <p:txBody>
          <a:bodyPr>
            <a:normAutofit/>
          </a:bodyPr>
          <a:lstStyle/>
          <a:p>
            <a:pPr marL="0" indent="0">
              <a:buNone/>
            </a:pPr>
            <a:r>
              <a:rPr lang="en-US" sz="2700" b="1" dirty="0">
                <a:latin typeface="Calibri" pitchFamily="34" charset="0"/>
              </a:rPr>
              <a:t>13. Legislative Update</a:t>
            </a:r>
            <a:endParaRPr lang="en-US" sz="1800" dirty="0">
              <a:latin typeface="Calibri" pitchFamily="34" charset="0"/>
            </a:endParaRPr>
          </a:p>
          <a:p>
            <a:pPr marL="0" indent="0">
              <a:buNone/>
            </a:pPr>
            <a:endParaRPr lang="en-US" sz="2000" dirty="0">
              <a:latin typeface="Calibri" pitchFamily="34" charset="0"/>
            </a:endParaRPr>
          </a:p>
          <a:p>
            <a:pPr marL="0" indent="0">
              <a:buNone/>
            </a:pPr>
            <a:r>
              <a:rPr lang="en-US" sz="2400" b="1" dirty="0">
                <a:latin typeface="Calibri" pitchFamily="34" charset="0"/>
              </a:rPr>
              <a:t>NC State budget:</a:t>
            </a:r>
          </a:p>
          <a:p>
            <a:r>
              <a:rPr lang="en-US" sz="2000" dirty="0">
                <a:latin typeface="Calibri" pitchFamily="34" charset="0"/>
              </a:rPr>
              <a:t>NC House and Senate currently negotiating the NC State budget to reach concurrence. </a:t>
            </a:r>
          </a:p>
          <a:p>
            <a:r>
              <a:rPr lang="en-US" sz="2000" dirty="0">
                <a:latin typeface="Calibri" pitchFamily="34" charset="0"/>
              </a:rPr>
              <a:t>Both the House and Senate budgets passed each chamber with a veto proof majority. </a:t>
            </a:r>
          </a:p>
          <a:p>
            <a:r>
              <a:rPr lang="en-US" sz="2000" b="1" dirty="0">
                <a:latin typeface="Calibri" pitchFamily="34" charset="0"/>
              </a:rPr>
              <a:t>Note the House proposed budget has an allocation of nearly $184 million in “grants and aid” to local communities. Funding is from transferring $500 million from the General Fund to NCDOT as “pass through money” to local communities and other designated purposes, i.e. fixing potholes, maintenance, etc. </a:t>
            </a:r>
          </a:p>
          <a:p>
            <a:r>
              <a:rPr lang="en-US" sz="2000" b="1" dirty="0">
                <a:solidFill>
                  <a:srgbClr val="FF0000"/>
                </a:solidFill>
                <a:latin typeface="Calibri" pitchFamily="34" charset="0"/>
              </a:rPr>
              <a:t>Senate Pro Tempore (Berger) stated “I don’t see us getting to the [budget] finish line before the end of September”, source N&amp;O – September 1, 2021.</a:t>
            </a:r>
          </a:p>
          <a:p>
            <a:pPr marL="0" indent="0">
              <a:buNone/>
            </a:pPr>
            <a:endParaRPr lang="en-US" sz="2000" dirty="0">
              <a:latin typeface="Calibri" pitchFamily="34" charset="0"/>
            </a:endParaRPr>
          </a:p>
          <a:p>
            <a:pPr marL="0" indent="0">
              <a:buNone/>
            </a:pPr>
            <a:endParaRPr lang="en-US" sz="2000" dirty="0">
              <a:latin typeface="Calibri" pitchFamily="34" charset="0"/>
            </a:endParaRPr>
          </a:p>
          <a:p>
            <a:pPr marL="0" indent="0">
              <a:buNone/>
            </a:pPr>
            <a:endParaRPr lang="en-US" sz="2000" dirty="0">
              <a:latin typeface="Calibri" pitchFamily="34" charset="0"/>
            </a:endParaRPr>
          </a:p>
        </p:txBody>
      </p:sp>
    </p:spTree>
    <p:extLst>
      <p:ext uri="{BB962C8B-B14F-4D97-AF65-F5344CB8AC3E}">
        <p14:creationId xmlns:p14="http://schemas.microsoft.com/office/powerpoint/2010/main" val="28633605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3999" cy="6858000"/>
          </a:xfrm>
          <a:prstGeom prst="rect">
            <a:avLst/>
          </a:prstGeom>
          <a:noFill/>
          <a:ln w="9525">
            <a:noFill/>
            <a:miter lim="800000"/>
            <a:headEnd/>
            <a:tailEnd/>
          </a:ln>
        </p:spPr>
      </p:pic>
      <p:sp>
        <p:nvSpPr>
          <p:cNvPr id="160771" name="Text Box 12"/>
          <p:cNvSpPr txBox="1">
            <a:spLocks noChangeArrowheads="1"/>
          </p:cNvSpPr>
          <p:nvPr/>
        </p:nvSpPr>
        <p:spPr bwMode="auto">
          <a:xfrm>
            <a:off x="145395" y="44457"/>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TAC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September 22, 2021</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26855" y="44457"/>
            <a:ext cx="2571750" cy="417909"/>
          </a:xfrm>
          <a:prstGeom prst="rect">
            <a:avLst/>
          </a:prstGeom>
          <a:noFill/>
          <a:ln w="9525">
            <a:noFill/>
            <a:miter lim="800000"/>
            <a:headEnd/>
            <a:tailEnd/>
          </a:ln>
        </p:spPr>
      </p:pic>
      <p:sp>
        <p:nvSpPr>
          <p:cNvPr id="160773" name="Content Placeholder 2"/>
          <p:cNvSpPr>
            <a:spLocks noGrp="1"/>
          </p:cNvSpPr>
          <p:nvPr>
            <p:ph idx="1"/>
          </p:nvPr>
        </p:nvSpPr>
        <p:spPr>
          <a:xfrm>
            <a:off x="145396" y="1099752"/>
            <a:ext cx="8702042" cy="5758248"/>
          </a:xfrm>
        </p:spPr>
        <p:txBody>
          <a:bodyPr>
            <a:normAutofit/>
          </a:bodyPr>
          <a:lstStyle/>
          <a:p>
            <a:pPr marL="0" indent="0">
              <a:buNone/>
            </a:pPr>
            <a:r>
              <a:rPr lang="en-US" sz="2700" b="1" dirty="0">
                <a:latin typeface="Calibri" pitchFamily="34" charset="0"/>
              </a:rPr>
              <a:t>13. Legislative Update</a:t>
            </a:r>
            <a:endParaRPr lang="en-US" sz="1800" dirty="0">
              <a:latin typeface="Calibri" pitchFamily="34" charset="0"/>
            </a:endParaRPr>
          </a:p>
          <a:p>
            <a:pPr marL="0" indent="0">
              <a:buNone/>
            </a:pPr>
            <a:r>
              <a:rPr lang="en-US" sz="2400" b="1" dirty="0">
                <a:latin typeface="Calibri" pitchFamily="34" charset="0"/>
              </a:rPr>
              <a:t>The US Senate’s recently passed Infrastructure and Investments Jobs Act includes:</a:t>
            </a:r>
            <a:br>
              <a:rPr lang="en-US" sz="2400" b="1" dirty="0">
                <a:latin typeface="Calibri" pitchFamily="34" charset="0"/>
              </a:rPr>
            </a:br>
            <a:endParaRPr lang="en-US" sz="2400" b="1" dirty="0">
              <a:latin typeface="Calibri" pitchFamily="34" charset="0"/>
            </a:endParaRPr>
          </a:p>
          <a:p>
            <a:r>
              <a:rPr lang="en-US" sz="2000" dirty="0">
                <a:latin typeface="Calibri" pitchFamily="34" charset="0"/>
              </a:rPr>
              <a:t>$110B for Roads, Bridges, and Major Projects</a:t>
            </a:r>
          </a:p>
          <a:p>
            <a:r>
              <a:rPr lang="en-US" sz="2000" dirty="0">
                <a:latin typeface="Calibri" pitchFamily="34" charset="0"/>
              </a:rPr>
              <a:t>$11B for transportation safety programs</a:t>
            </a:r>
          </a:p>
          <a:p>
            <a:r>
              <a:rPr lang="en-US" sz="2000" dirty="0">
                <a:latin typeface="Calibri" pitchFamily="34" charset="0"/>
              </a:rPr>
              <a:t>$89.99B in guaranteed funding for public transit projects over next 5 years</a:t>
            </a:r>
          </a:p>
          <a:p>
            <a:r>
              <a:rPr lang="en-US" sz="2000" dirty="0">
                <a:latin typeface="Calibri" pitchFamily="34" charset="0"/>
              </a:rPr>
              <a:t>$66B for passenger rail</a:t>
            </a:r>
          </a:p>
          <a:p>
            <a:r>
              <a:rPr lang="en-US" sz="2000" dirty="0">
                <a:latin typeface="Calibri" pitchFamily="34" charset="0"/>
              </a:rPr>
              <a:t>$7.5B for EV infrastructure to install charging stations</a:t>
            </a:r>
          </a:p>
          <a:p>
            <a:r>
              <a:rPr lang="en-US" sz="2000" dirty="0">
                <a:latin typeface="Calibri" pitchFamily="34" charset="0"/>
              </a:rPr>
              <a:t>$5B in zero emissions and clean busses and $2.5B for ferries</a:t>
            </a:r>
          </a:p>
          <a:p>
            <a:r>
              <a:rPr lang="en-US" sz="2000" dirty="0">
                <a:latin typeface="Calibri" pitchFamily="34" charset="0"/>
              </a:rPr>
              <a:t>$1B to aid in reconnecting divided communities</a:t>
            </a:r>
          </a:p>
          <a:p>
            <a:r>
              <a:rPr lang="en-US" sz="2000" dirty="0">
                <a:latin typeface="Calibri" pitchFamily="34" charset="0"/>
              </a:rPr>
              <a:t>$17B in port infrastructure</a:t>
            </a:r>
          </a:p>
          <a:p>
            <a:r>
              <a:rPr lang="en-US" sz="2000" dirty="0">
                <a:latin typeface="Calibri" pitchFamily="34" charset="0"/>
              </a:rPr>
              <a:t>$25B in airports</a:t>
            </a:r>
          </a:p>
          <a:p>
            <a:pPr marL="0" indent="0">
              <a:buNone/>
            </a:pPr>
            <a:endParaRPr lang="en-US" sz="2000" dirty="0">
              <a:latin typeface="Calibri" pitchFamily="34" charset="0"/>
            </a:endParaRPr>
          </a:p>
          <a:p>
            <a:pPr marL="0" indent="0">
              <a:buNone/>
            </a:pPr>
            <a:endParaRPr lang="en-US" sz="2000" dirty="0">
              <a:latin typeface="Calibri" pitchFamily="34" charset="0"/>
            </a:endParaRPr>
          </a:p>
        </p:txBody>
      </p:sp>
    </p:spTree>
    <p:extLst>
      <p:ext uri="{BB962C8B-B14F-4D97-AF65-F5344CB8AC3E}">
        <p14:creationId xmlns:p14="http://schemas.microsoft.com/office/powerpoint/2010/main" val="41722267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3999" cy="6858000"/>
          </a:xfrm>
          <a:prstGeom prst="rect">
            <a:avLst/>
          </a:prstGeom>
          <a:noFill/>
          <a:ln w="9525">
            <a:noFill/>
            <a:miter lim="800000"/>
            <a:headEnd/>
            <a:tailEnd/>
          </a:ln>
        </p:spPr>
      </p:pic>
      <p:sp>
        <p:nvSpPr>
          <p:cNvPr id="160771" name="Text Box 12"/>
          <p:cNvSpPr txBox="1">
            <a:spLocks noChangeArrowheads="1"/>
          </p:cNvSpPr>
          <p:nvPr/>
        </p:nvSpPr>
        <p:spPr bwMode="auto">
          <a:xfrm>
            <a:off x="145395" y="44457"/>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TAC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September 22, 2021</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26855" y="44457"/>
            <a:ext cx="2571750" cy="417909"/>
          </a:xfrm>
          <a:prstGeom prst="rect">
            <a:avLst/>
          </a:prstGeom>
          <a:noFill/>
          <a:ln w="9525">
            <a:noFill/>
            <a:miter lim="800000"/>
            <a:headEnd/>
            <a:tailEnd/>
          </a:ln>
        </p:spPr>
      </p:pic>
      <p:sp>
        <p:nvSpPr>
          <p:cNvPr id="160773" name="Content Placeholder 2"/>
          <p:cNvSpPr>
            <a:spLocks noGrp="1"/>
          </p:cNvSpPr>
          <p:nvPr>
            <p:ph idx="1"/>
          </p:nvPr>
        </p:nvSpPr>
        <p:spPr>
          <a:xfrm>
            <a:off x="145396" y="1099752"/>
            <a:ext cx="8702042" cy="5758248"/>
          </a:xfrm>
        </p:spPr>
        <p:txBody>
          <a:bodyPr>
            <a:normAutofit/>
          </a:bodyPr>
          <a:lstStyle/>
          <a:p>
            <a:pPr marL="0" indent="0">
              <a:buNone/>
            </a:pPr>
            <a:r>
              <a:rPr lang="en-US" sz="2700" b="1" dirty="0">
                <a:latin typeface="Calibri" pitchFamily="34" charset="0"/>
              </a:rPr>
              <a:t>13. Legislative Update</a:t>
            </a:r>
            <a:endParaRPr lang="en-US" sz="1800" dirty="0">
              <a:latin typeface="Calibri" pitchFamily="34" charset="0"/>
            </a:endParaRPr>
          </a:p>
          <a:p>
            <a:pPr marL="0" indent="0">
              <a:buNone/>
            </a:pPr>
            <a:r>
              <a:rPr lang="en-US" sz="2400" b="1" dirty="0">
                <a:latin typeface="Calibri" pitchFamily="34" charset="0"/>
              </a:rPr>
              <a:t>The US Senate’s recently passed Infrastructure and Investments Jobs Act includes (cont’d):</a:t>
            </a:r>
            <a:br>
              <a:rPr lang="en-US" sz="2400" b="1" dirty="0">
                <a:latin typeface="Calibri" pitchFamily="34" charset="0"/>
              </a:rPr>
            </a:br>
            <a:endParaRPr lang="en-US" sz="2400" b="1" dirty="0">
              <a:latin typeface="Calibri" pitchFamily="34" charset="0"/>
            </a:endParaRPr>
          </a:p>
          <a:p>
            <a:r>
              <a:rPr lang="en-US" sz="2400" dirty="0">
                <a:latin typeface="Calibri" pitchFamily="34" charset="0"/>
              </a:rPr>
              <a:t>$100B for resilience and western water infrastructure</a:t>
            </a:r>
          </a:p>
          <a:p>
            <a:r>
              <a:rPr lang="en-US" sz="2400" dirty="0">
                <a:latin typeface="Calibri" pitchFamily="34" charset="0"/>
              </a:rPr>
              <a:t>$55B for clean drinking water</a:t>
            </a:r>
          </a:p>
          <a:p>
            <a:r>
              <a:rPr lang="en-US" sz="2400" dirty="0">
                <a:latin typeface="Calibri" pitchFamily="34" charset="0"/>
              </a:rPr>
              <a:t>$65B for high-speed internet</a:t>
            </a:r>
          </a:p>
          <a:p>
            <a:r>
              <a:rPr lang="en-US" sz="2400" dirty="0">
                <a:latin typeface="Calibri" pitchFamily="34" charset="0"/>
              </a:rPr>
              <a:t>$21B for environmental remediation</a:t>
            </a:r>
          </a:p>
          <a:p>
            <a:r>
              <a:rPr lang="en-US" sz="2400" dirty="0">
                <a:latin typeface="Calibri" pitchFamily="34" charset="0"/>
              </a:rPr>
              <a:t>$65B investment in clean energy transmission</a:t>
            </a:r>
          </a:p>
          <a:p>
            <a:pPr marL="0" indent="0">
              <a:buNone/>
            </a:pPr>
            <a:endParaRPr lang="en-US" sz="2000" dirty="0">
              <a:latin typeface="Calibri" pitchFamily="34" charset="0"/>
            </a:endParaRPr>
          </a:p>
          <a:p>
            <a:pPr marL="0" indent="0">
              <a:buNone/>
            </a:pPr>
            <a:r>
              <a:rPr lang="en-US" sz="2000" i="1" dirty="0">
                <a:latin typeface="Calibri" pitchFamily="34" charset="0"/>
              </a:rPr>
              <a:t>The Infrastructure and Investments Jobs Act must still be passed by the House and signed by the President.</a:t>
            </a:r>
          </a:p>
        </p:txBody>
      </p:sp>
    </p:spTree>
    <p:extLst>
      <p:ext uri="{BB962C8B-B14F-4D97-AF65-F5344CB8AC3E}">
        <p14:creationId xmlns:p14="http://schemas.microsoft.com/office/powerpoint/2010/main" val="15491841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3999" cy="6858000"/>
          </a:xfrm>
          <a:prstGeom prst="rect">
            <a:avLst/>
          </a:prstGeom>
          <a:noFill/>
          <a:ln w="9525">
            <a:noFill/>
            <a:miter lim="800000"/>
            <a:headEnd/>
            <a:tailEnd/>
          </a:ln>
        </p:spPr>
      </p:pic>
      <p:sp>
        <p:nvSpPr>
          <p:cNvPr id="160771" name="Text Box 12"/>
          <p:cNvSpPr txBox="1">
            <a:spLocks noChangeArrowheads="1"/>
          </p:cNvSpPr>
          <p:nvPr/>
        </p:nvSpPr>
        <p:spPr bwMode="auto">
          <a:xfrm>
            <a:off x="145395" y="44457"/>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TAC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September 22, 2021</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26855" y="44457"/>
            <a:ext cx="2571750" cy="417909"/>
          </a:xfrm>
          <a:prstGeom prst="rect">
            <a:avLst/>
          </a:prstGeom>
          <a:noFill/>
          <a:ln w="9525">
            <a:noFill/>
            <a:miter lim="800000"/>
            <a:headEnd/>
            <a:tailEnd/>
          </a:ln>
        </p:spPr>
      </p:pic>
      <p:pic>
        <p:nvPicPr>
          <p:cNvPr id="3" name="Picture 2">
            <a:extLst>
              <a:ext uri="{FF2B5EF4-FFF2-40B4-BE49-F238E27FC236}">
                <a16:creationId xmlns:a16="http://schemas.microsoft.com/office/drawing/2014/main" id="{1FAA8924-E50A-0944-84E4-D8998F09D6E6}"/>
              </a:ext>
            </a:extLst>
          </p:cNvPr>
          <p:cNvPicPr>
            <a:picLocks noChangeAspect="1"/>
          </p:cNvPicPr>
          <p:nvPr/>
        </p:nvPicPr>
        <p:blipFill>
          <a:blip r:embed="rId5"/>
          <a:stretch>
            <a:fillRect/>
          </a:stretch>
        </p:blipFill>
        <p:spPr>
          <a:xfrm>
            <a:off x="2533135" y="2292552"/>
            <a:ext cx="6610864" cy="3893544"/>
          </a:xfrm>
          <a:prstGeom prst="rect">
            <a:avLst/>
          </a:prstGeom>
        </p:spPr>
      </p:pic>
      <p:sp>
        <p:nvSpPr>
          <p:cNvPr id="160773" name="Content Placeholder 2"/>
          <p:cNvSpPr>
            <a:spLocks noGrp="1"/>
          </p:cNvSpPr>
          <p:nvPr>
            <p:ph idx="1"/>
          </p:nvPr>
        </p:nvSpPr>
        <p:spPr>
          <a:xfrm>
            <a:off x="145396" y="1099752"/>
            <a:ext cx="8454907" cy="5758248"/>
          </a:xfrm>
        </p:spPr>
        <p:txBody>
          <a:bodyPr>
            <a:normAutofit/>
          </a:bodyPr>
          <a:lstStyle/>
          <a:p>
            <a:pPr marL="0" indent="0">
              <a:buNone/>
            </a:pPr>
            <a:r>
              <a:rPr lang="en-US" sz="2700" b="1" dirty="0">
                <a:latin typeface="Calibri" pitchFamily="34" charset="0"/>
              </a:rPr>
              <a:t>13. Legislative Update</a:t>
            </a:r>
            <a:endParaRPr lang="en-US" sz="1800" dirty="0">
              <a:latin typeface="Calibri" pitchFamily="34" charset="0"/>
            </a:endParaRPr>
          </a:p>
          <a:p>
            <a:pPr marL="0" indent="0">
              <a:buNone/>
            </a:pPr>
            <a:r>
              <a:rPr lang="en-US" sz="2400" b="1" dirty="0">
                <a:latin typeface="Calibri" pitchFamily="34" charset="0"/>
              </a:rPr>
              <a:t>The US Senate’s recently passed Infrastructure and Investments Jobs Act: Estimated Impacts on North Carolina</a:t>
            </a:r>
            <a:br>
              <a:rPr lang="en-US" sz="2400" b="1" dirty="0">
                <a:latin typeface="Calibri" pitchFamily="34" charset="0"/>
              </a:rPr>
            </a:br>
            <a:endParaRPr lang="en-US" sz="2400" b="1" dirty="0">
              <a:latin typeface="Calibri" pitchFamily="34" charset="0"/>
            </a:endParaRPr>
          </a:p>
          <a:p>
            <a:pPr marL="0" indent="0">
              <a:buNone/>
            </a:pPr>
            <a:endParaRPr lang="en-US" sz="2000" dirty="0">
              <a:latin typeface="Calibri" pitchFamily="34" charset="0"/>
            </a:endParaRPr>
          </a:p>
          <a:p>
            <a:pPr>
              <a:buFontTx/>
              <a:buChar char="-"/>
            </a:pPr>
            <a:r>
              <a:rPr lang="en-US" sz="2000" dirty="0">
                <a:latin typeface="Calibri" pitchFamily="34" charset="0"/>
              </a:rPr>
              <a:t>24% increase for</a:t>
            </a:r>
            <a:br>
              <a:rPr lang="en-US" sz="2000" dirty="0">
                <a:latin typeface="Calibri" pitchFamily="34" charset="0"/>
              </a:rPr>
            </a:br>
            <a:r>
              <a:rPr lang="en-US" sz="2000" dirty="0">
                <a:latin typeface="Calibri" pitchFamily="34" charset="0"/>
              </a:rPr>
              <a:t>the First year FY22</a:t>
            </a:r>
            <a:br>
              <a:rPr lang="en-US" sz="2000" dirty="0">
                <a:latin typeface="Calibri" pitchFamily="34" charset="0"/>
              </a:rPr>
            </a:br>
            <a:r>
              <a:rPr lang="en-US" sz="2000" dirty="0">
                <a:latin typeface="Calibri" pitchFamily="34" charset="0"/>
              </a:rPr>
              <a:t>($300M +-)</a:t>
            </a:r>
          </a:p>
          <a:p>
            <a:pPr>
              <a:buFontTx/>
              <a:buChar char="-"/>
            </a:pPr>
            <a:r>
              <a:rPr lang="en-US" sz="2000" dirty="0">
                <a:latin typeface="Calibri" pitchFamily="34" charset="0"/>
              </a:rPr>
              <a:t>2% increase for </a:t>
            </a:r>
            <a:br>
              <a:rPr lang="en-US" sz="2000" dirty="0">
                <a:latin typeface="Calibri" pitchFamily="34" charset="0"/>
              </a:rPr>
            </a:br>
            <a:r>
              <a:rPr lang="en-US" sz="2000" dirty="0">
                <a:latin typeface="Calibri" pitchFamily="34" charset="0"/>
              </a:rPr>
              <a:t>next years through</a:t>
            </a:r>
            <a:br>
              <a:rPr lang="en-US" sz="2000" dirty="0">
                <a:latin typeface="Calibri" pitchFamily="34" charset="0"/>
              </a:rPr>
            </a:br>
            <a:r>
              <a:rPr lang="en-US" sz="2000" dirty="0">
                <a:latin typeface="Calibri" pitchFamily="34" charset="0"/>
              </a:rPr>
              <a:t>FY26 ($3M+-)</a:t>
            </a:r>
          </a:p>
        </p:txBody>
      </p:sp>
    </p:spTree>
    <p:extLst>
      <p:ext uri="{BB962C8B-B14F-4D97-AF65-F5344CB8AC3E}">
        <p14:creationId xmlns:p14="http://schemas.microsoft.com/office/powerpoint/2010/main" val="13745154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3999" cy="6858000"/>
          </a:xfrm>
          <a:prstGeom prst="rect">
            <a:avLst/>
          </a:prstGeom>
          <a:noFill/>
          <a:ln w="9525">
            <a:noFill/>
            <a:miter lim="800000"/>
            <a:headEnd/>
            <a:tailEnd/>
          </a:ln>
        </p:spPr>
      </p:pic>
      <p:sp>
        <p:nvSpPr>
          <p:cNvPr id="160771" name="Text Box 12"/>
          <p:cNvSpPr txBox="1">
            <a:spLocks noChangeArrowheads="1"/>
          </p:cNvSpPr>
          <p:nvPr/>
        </p:nvSpPr>
        <p:spPr bwMode="auto">
          <a:xfrm>
            <a:off x="145395" y="44457"/>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TAC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September 22, 2021</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26855" y="44457"/>
            <a:ext cx="2571750" cy="417909"/>
          </a:xfrm>
          <a:prstGeom prst="rect">
            <a:avLst/>
          </a:prstGeom>
          <a:noFill/>
          <a:ln w="9525">
            <a:noFill/>
            <a:miter lim="800000"/>
            <a:headEnd/>
            <a:tailEnd/>
          </a:ln>
        </p:spPr>
      </p:pic>
      <p:sp>
        <p:nvSpPr>
          <p:cNvPr id="160773" name="Content Placeholder 2"/>
          <p:cNvSpPr>
            <a:spLocks noGrp="1"/>
          </p:cNvSpPr>
          <p:nvPr>
            <p:ph idx="1"/>
          </p:nvPr>
        </p:nvSpPr>
        <p:spPr>
          <a:xfrm>
            <a:off x="145396" y="1099752"/>
            <a:ext cx="8702042" cy="5758248"/>
          </a:xfrm>
        </p:spPr>
        <p:txBody>
          <a:bodyPr>
            <a:normAutofit/>
          </a:bodyPr>
          <a:lstStyle/>
          <a:p>
            <a:pPr marL="0" indent="0">
              <a:buNone/>
            </a:pPr>
            <a:r>
              <a:rPr lang="en-US" sz="2700" b="1" dirty="0">
                <a:latin typeface="Calibri" pitchFamily="34" charset="0"/>
              </a:rPr>
              <a:t>13. Legislative Update</a:t>
            </a:r>
            <a:endParaRPr lang="en-US" sz="1800" dirty="0">
              <a:latin typeface="Calibri" pitchFamily="34" charset="0"/>
            </a:endParaRPr>
          </a:p>
          <a:p>
            <a:pPr marL="0" indent="0">
              <a:buNone/>
            </a:pPr>
            <a:r>
              <a:rPr lang="en-US" sz="2400" b="1" dirty="0">
                <a:latin typeface="Calibri" pitchFamily="34" charset="0"/>
              </a:rPr>
              <a:t>The US Senate’s recently passed Infrastructure and Investments Jobs Act – Estimated Impacts on North Carolina</a:t>
            </a:r>
            <a:br>
              <a:rPr lang="en-US" sz="2400" b="1" dirty="0">
                <a:latin typeface="Calibri" pitchFamily="34" charset="0"/>
              </a:rPr>
            </a:br>
            <a:endParaRPr lang="en-US" sz="2000" dirty="0">
              <a:latin typeface="Calibri" pitchFamily="34" charset="0"/>
            </a:endParaRPr>
          </a:p>
        </p:txBody>
      </p:sp>
      <p:pic>
        <p:nvPicPr>
          <p:cNvPr id="5" name="Picture 4" descr="Table&#10;&#10;Description automatically generated">
            <a:extLst>
              <a:ext uri="{FF2B5EF4-FFF2-40B4-BE49-F238E27FC236}">
                <a16:creationId xmlns:a16="http://schemas.microsoft.com/office/drawing/2014/main" id="{0369BC28-590F-8942-820C-8017AA6D7903}"/>
              </a:ext>
            </a:extLst>
          </p:cNvPr>
          <p:cNvPicPr>
            <a:picLocks noChangeAspect="1"/>
          </p:cNvPicPr>
          <p:nvPr/>
        </p:nvPicPr>
        <p:blipFill>
          <a:blip r:embed="rId5"/>
          <a:stretch>
            <a:fillRect/>
          </a:stretch>
        </p:blipFill>
        <p:spPr>
          <a:xfrm>
            <a:off x="145395" y="2261261"/>
            <a:ext cx="8847439" cy="4552282"/>
          </a:xfrm>
          <a:prstGeom prst="rect">
            <a:avLst/>
          </a:prstGeom>
        </p:spPr>
      </p:pic>
    </p:spTree>
    <p:extLst>
      <p:ext uri="{BB962C8B-B14F-4D97-AF65-F5344CB8AC3E}">
        <p14:creationId xmlns:p14="http://schemas.microsoft.com/office/powerpoint/2010/main" val="16477957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3999" cy="6858000"/>
          </a:xfrm>
          <a:prstGeom prst="rect">
            <a:avLst/>
          </a:prstGeom>
          <a:noFill/>
          <a:ln w="9525">
            <a:noFill/>
            <a:miter lim="800000"/>
            <a:headEnd/>
            <a:tailEnd/>
          </a:ln>
        </p:spPr>
      </p:pic>
      <p:sp>
        <p:nvSpPr>
          <p:cNvPr id="160771" name="Text Box 12"/>
          <p:cNvSpPr txBox="1">
            <a:spLocks noChangeArrowheads="1"/>
          </p:cNvSpPr>
          <p:nvPr/>
        </p:nvSpPr>
        <p:spPr bwMode="auto">
          <a:xfrm>
            <a:off x="145395" y="44457"/>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TAC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September 22, 2021</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26855" y="44457"/>
            <a:ext cx="2571750" cy="417909"/>
          </a:xfrm>
          <a:prstGeom prst="rect">
            <a:avLst/>
          </a:prstGeom>
          <a:noFill/>
          <a:ln w="9525">
            <a:noFill/>
            <a:miter lim="800000"/>
            <a:headEnd/>
            <a:tailEnd/>
          </a:ln>
        </p:spPr>
      </p:pic>
      <p:sp>
        <p:nvSpPr>
          <p:cNvPr id="160773" name="Content Placeholder 2"/>
          <p:cNvSpPr>
            <a:spLocks noGrp="1"/>
          </p:cNvSpPr>
          <p:nvPr>
            <p:ph idx="1"/>
          </p:nvPr>
        </p:nvSpPr>
        <p:spPr>
          <a:xfrm>
            <a:off x="145396" y="1099752"/>
            <a:ext cx="8702042" cy="5758248"/>
          </a:xfrm>
        </p:spPr>
        <p:txBody>
          <a:bodyPr>
            <a:normAutofit/>
          </a:bodyPr>
          <a:lstStyle/>
          <a:p>
            <a:pPr marL="0" indent="0">
              <a:buNone/>
            </a:pPr>
            <a:r>
              <a:rPr lang="en-US" sz="2700" b="1" dirty="0">
                <a:latin typeface="Calibri" pitchFamily="34" charset="0"/>
              </a:rPr>
              <a:t>14. NCDOT Division 4 Update</a:t>
            </a:r>
            <a:endParaRPr lang="en-US" sz="1800" dirty="0">
              <a:latin typeface="Calibri" pitchFamily="34" charset="0"/>
            </a:endParaRPr>
          </a:p>
          <a:p>
            <a:pPr marL="0" indent="0">
              <a:buNone/>
            </a:pPr>
            <a:endParaRPr lang="en-US" sz="2400" b="1" dirty="0">
              <a:latin typeface="Calibri" pitchFamily="34" charset="0"/>
            </a:endParaRPr>
          </a:p>
          <a:p>
            <a:pPr marL="0" indent="0">
              <a:buNone/>
            </a:pPr>
            <a:r>
              <a:rPr lang="en-US" sz="2400" b="1" dirty="0">
                <a:latin typeface="Calibri" pitchFamily="34" charset="0"/>
              </a:rPr>
              <a:t>NCDOT Division 4 Update</a:t>
            </a:r>
          </a:p>
          <a:p>
            <a:pPr marL="0" indent="0">
              <a:buNone/>
            </a:pPr>
            <a:endParaRPr lang="en-US" sz="2400" b="1" dirty="0">
              <a:latin typeface="Calibri" pitchFamily="34" charset="0"/>
            </a:endParaRPr>
          </a:p>
          <a:p>
            <a:pPr marL="0" indent="0">
              <a:buNone/>
            </a:pPr>
            <a:r>
              <a:rPr lang="en-US" sz="2400" b="1" dirty="0">
                <a:latin typeface="Calibri" pitchFamily="34" charset="0"/>
              </a:rPr>
              <a:t>Kevin Bowen, P.E.</a:t>
            </a:r>
            <a:br>
              <a:rPr lang="en-US" sz="2400" b="1" dirty="0">
                <a:latin typeface="Calibri" pitchFamily="34" charset="0"/>
              </a:rPr>
            </a:br>
            <a:r>
              <a:rPr lang="en-US" sz="2400" b="1" dirty="0">
                <a:latin typeface="Calibri" pitchFamily="34" charset="0"/>
              </a:rPr>
              <a:t>Division 4 Engineer</a:t>
            </a:r>
            <a:br>
              <a:rPr lang="en-US" sz="2400" b="1" dirty="0">
                <a:latin typeface="Calibri" pitchFamily="34" charset="0"/>
              </a:rPr>
            </a:br>
            <a:r>
              <a:rPr lang="en-US" sz="2400" b="1" dirty="0">
                <a:latin typeface="Calibri" pitchFamily="34" charset="0"/>
              </a:rPr>
              <a:t>252-640-6400</a:t>
            </a:r>
            <a:br>
              <a:rPr lang="en-US" sz="2400" b="1" dirty="0">
                <a:latin typeface="Calibri" pitchFamily="34" charset="0"/>
              </a:rPr>
            </a:br>
            <a:r>
              <a:rPr lang="en-US" sz="2400" b="1" dirty="0">
                <a:latin typeface="Calibri" pitchFamily="34" charset="0"/>
                <a:hlinkClick r:id="rId5"/>
              </a:rPr>
              <a:t>kgbowen@NCDOT.GOV</a:t>
            </a:r>
            <a:endParaRPr lang="en-US" sz="2400" b="1" dirty="0">
              <a:latin typeface="Calibri" pitchFamily="34" charset="0"/>
            </a:endParaRPr>
          </a:p>
          <a:p>
            <a:pPr marL="0" indent="0">
              <a:buNone/>
            </a:pPr>
            <a:endParaRPr lang="en-US" sz="2400" b="1" dirty="0">
              <a:latin typeface="Calibri" pitchFamily="34" charset="0"/>
            </a:endParaRPr>
          </a:p>
          <a:p>
            <a:pPr marL="0" indent="0">
              <a:buNone/>
            </a:pPr>
            <a:br>
              <a:rPr lang="en-US" sz="2400" b="1" dirty="0">
                <a:latin typeface="Calibri" pitchFamily="34" charset="0"/>
              </a:rPr>
            </a:br>
            <a:endParaRPr lang="en-US" sz="2400" b="1" dirty="0">
              <a:latin typeface="Calibri" pitchFamily="34" charset="0"/>
            </a:endParaRPr>
          </a:p>
          <a:p>
            <a:pPr marL="0" indent="0">
              <a:buNone/>
            </a:pPr>
            <a:endParaRPr lang="en-US" sz="2000" dirty="0">
              <a:latin typeface="Calibri" pitchFamily="34" charset="0"/>
            </a:endParaRPr>
          </a:p>
          <a:p>
            <a:pPr marL="0" indent="0">
              <a:buNone/>
            </a:pPr>
            <a:endParaRPr lang="en-US" sz="2000" dirty="0">
              <a:latin typeface="Calibri" pitchFamily="34" charset="0"/>
            </a:endParaRPr>
          </a:p>
        </p:txBody>
      </p:sp>
    </p:spTree>
    <p:extLst>
      <p:ext uri="{BB962C8B-B14F-4D97-AF65-F5344CB8AC3E}">
        <p14:creationId xmlns:p14="http://schemas.microsoft.com/office/powerpoint/2010/main" val="28277301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0"/>
            <a:ext cx="3994322" cy="1211862"/>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TAC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September 22, 2021</a:t>
            </a: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sp>
        <p:nvSpPr>
          <p:cNvPr id="160773" name="Content Placeholder 2"/>
          <p:cNvSpPr>
            <a:spLocks noGrp="1"/>
          </p:cNvSpPr>
          <p:nvPr>
            <p:ph idx="1"/>
          </p:nvPr>
        </p:nvSpPr>
        <p:spPr>
          <a:xfrm>
            <a:off x="193964" y="1616364"/>
            <a:ext cx="8451272" cy="5001904"/>
          </a:xfrm>
        </p:spPr>
        <p:txBody>
          <a:bodyPr>
            <a:normAutofit/>
          </a:bodyPr>
          <a:lstStyle/>
          <a:p>
            <a:pPr marL="0" indent="0">
              <a:buNone/>
            </a:pPr>
            <a:r>
              <a:rPr lang="en-US" sz="2700" b="1" dirty="0">
                <a:latin typeface="Calibri" pitchFamily="34" charset="0"/>
              </a:rPr>
              <a:t>15. NCDOT Transportation Planning Division (TPD) Update</a:t>
            </a: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r>
              <a:rPr lang="en-US" sz="3200" b="1" spc="-3" dirty="0">
                <a:cs typeface="Cambria"/>
              </a:rPr>
              <a:t>TPD Update by:</a:t>
            </a:r>
          </a:p>
          <a:p>
            <a:pPr marL="164519" indent="0">
              <a:spcBef>
                <a:spcPts val="89"/>
              </a:spcBef>
              <a:buNone/>
              <a:tabLst>
                <a:tab pos="319945" algn="l"/>
                <a:tab pos="320378" algn="l"/>
              </a:tabLst>
            </a:pPr>
            <a:endParaRPr lang="en-US" sz="3200" b="1" spc="-3" dirty="0">
              <a:cs typeface="Cambria"/>
            </a:endParaRPr>
          </a:p>
          <a:p>
            <a:pPr marL="164519" indent="0">
              <a:spcBef>
                <a:spcPts val="89"/>
              </a:spcBef>
              <a:buNone/>
              <a:tabLst>
                <a:tab pos="319945" algn="l"/>
                <a:tab pos="320378" algn="l"/>
              </a:tabLst>
            </a:pPr>
            <a:r>
              <a:rPr lang="en-US" sz="3200" b="1" dirty="0">
                <a:cs typeface="Cambria"/>
              </a:rPr>
              <a:t>Carlos Moya-</a:t>
            </a:r>
            <a:r>
              <a:rPr lang="en-US" sz="3200" b="1" dirty="0" err="1">
                <a:cs typeface="Cambria"/>
              </a:rPr>
              <a:t>Astudillo</a:t>
            </a:r>
            <a:r>
              <a:rPr lang="en-US" sz="3200" b="1" dirty="0">
                <a:cs typeface="Cambria"/>
              </a:rPr>
              <a:t>, EI</a:t>
            </a:r>
          </a:p>
          <a:p>
            <a:pPr marL="164519" indent="0">
              <a:spcBef>
                <a:spcPts val="89"/>
              </a:spcBef>
              <a:buNone/>
              <a:tabLst>
                <a:tab pos="319945" algn="l"/>
                <a:tab pos="320378" algn="l"/>
              </a:tabLst>
            </a:pPr>
            <a:r>
              <a:rPr lang="en-US" sz="3200" b="1" dirty="0">
                <a:latin typeface="Calibri" pitchFamily="34" charset="0"/>
              </a:rPr>
              <a:t>Planning Engineer, TPD</a:t>
            </a:r>
          </a:p>
          <a:p>
            <a:pPr marL="164519" indent="0">
              <a:spcBef>
                <a:spcPts val="89"/>
              </a:spcBef>
              <a:buNone/>
              <a:tabLst>
                <a:tab pos="319945" algn="l"/>
                <a:tab pos="320378" algn="l"/>
              </a:tabLst>
            </a:pPr>
            <a:r>
              <a:rPr lang="en-US" sz="3200" b="1" dirty="0">
                <a:latin typeface="Calibri" pitchFamily="34" charset="0"/>
              </a:rPr>
              <a:t>919-707-0934</a:t>
            </a:r>
          </a:p>
          <a:p>
            <a:pPr marL="164519" indent="0">
              <a:spcBef>
                <a:spcPts val="89"/>
              </a:spcBef>
              <a:buNone/>
              <a:tabLst>
                <a:tab pos="319945" algn="l"/>
                <a:tab pos="320378" algn="l"/>
              </a:tabLst>
            </a:pPr>
            <a:r>
              <a:rPr lang="en-US" sz="3200" b="1" dirty="0" err="1">
                <a:latin typeface="Calibri" pitchFamily="34" charset="0"/>
              </a:rPr>
              <a:t>cemoya@ncdot.gov</a:t>
            </a:r>
            <a:endParaRPr lang="en-US" sz="3200" b="1" dirty="0">
              <a:latin typeface="Calibri" pitchFamily="34" charset="0"/>
            </a:endParaRPr>
          </a:p>
          <a:p>
            <a:pPr marL="0" indent="0">
              <a:buNone/>
            </a:pPr>
            <a:endParaRPr lang="en-US" sz="1500" dirty="0">
              <a:latin typeface="Calibri" pitchFamily="34" charset="0"/>
            </a:endParaRPr>
          </a:p>
        </p:txBody>
      </p:sp>
    </p:spTree>
    <p:extLst>
      <p:ext uri="{BB962C8B-B14F-4D97-AF65-F5344CB8AC3E}">
        <p14:creationId xmlns:p14="http://schemas.microsoft.com/office/powerpoint/2010/main" val="15993254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0"/>
            <a:ext cx="3994322" cy="1211862"/>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TAC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September 22, 2021</a:t>
            </a: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sp>
        <p:nvSpPr>
          <p:cNvPr id="160773" name="Content Placeholder 2"/>
          <p:cNvSpPr>
            <a:spLocks noGrp="1"/>
          </p:cNvSpPr>
          <p:nvPr>
            <p:ph idx="1"/>
          </p:nvPr>
        </p:nvSpPr>
        <p:spPr>
          <a:xfrm>
            <a:off x="193964" y="1616364"/>
            <a:ext cx="8451272" cy="5001904"/>
          </a:xfrm>
        </p:spPr>
        <p:txBody>
          <a:bodyPr>
            <a:normAutofit/>
          </a:bodyPr>
          <a:lstStyle/>
          <a:p>
            <a:pPr marL="0" indent="0">
              <a:buNone/>
            </a:pPr>
            <a:r>
              <a:rPr lang="en-US" sz="2700" b="1" dirty="0">
                <a:latin typeface="Calibri" pitchFamily="34" charset="0"/>
              </a:rPr>
              <a:t>16. TAC Member Comments</a:t>
            </a: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endParaRPr lang="en-US" sz="3200" spc="-3" dirty="0">
              <a:cs typeface="Cambria"/>
            </a:endParaRPr>
          </a:p>
          <a:p>
            <a:pPr marL="164519" indent="0">
              <a:spcBef>
                <a:spcPts val="89"/>
              </a:spcBef>
              <a:buNone/>
              <a:tabLst>
                <a:tab pos="319945" algn="l"/>
                <a:tab pos="320378" algn="l"/>
              </a:tabLst>
            </a:pPr>
            <a:r>
              <a:rPr lang="en-US" sz="3200" spc="-3" dirty="0">
                <a:cs typeface="Cambria"/>
              </a:rPr>
              <a:t>Any additional TAC Member Comments…………</a:t>
            </a: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endParaRPr lang="en-US" sz="1700" spc="-3" dirty="0">
              <a:cs typeface="Cambria"/>
            </a:endParaRPr>
          </a:p>
          <a:p>
            <a:pPr marL="0" indent="0">
              <a:buNone/>
            </a:pPr>
            <a:endParaRPr lang="en-US" sz="1500" dirty="0">
              <a:latin typeface="Calibri" pitchFamily="34" charset="0"/>
            </a:endParaRPr>
          </a:p>
        </p:txBody>
      </p:sp>
    </p:spTree>
    <p:extLst>
      <p:ext uri="{BB962C8B-B14F-4D97-AF65-F5344CB8AC3E}">
        <p14:creationId xmlns:p14="http://schemas.microsoft.com/office/powerpoint/2010/main" val="2897762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0"/>
            <a:ext cx="3994322" cy="1211862"/>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TAC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September 22, 2021</a:t>
            </a: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sp>
        <p:nvSpPr>
          <p:cNvPr id="160773" name="Content Placeholder 2"/>
          <p:cNvSpPr>
            <a:spLocks noGrp="1"/>
          </p:cNvSpPr>
          <p:nvPr>
            <p:ph idx="1"/>
          </p:nvPr>
        </p:nvSpPr>
        <p:spPr>
          <a:xfrm>
            <a:off x="193964" y="1616364"/>
            <a:ext cx="8451272" cy="5001904"/>
          </a:xfrm>
        </p:spPr>
        <p:txBody>
          <a:bodyPr>
            <a:normAutofit/>
          </a:bodyPr>
          <a:lstStyle/>
          <a:p>
            <a:pPr marL="0" indent="0">
              <a:buNone/>
            </a:pPr>
            <a:r>
              <a:rPr lang="en-US" sz="2700" b="1" dirty="0">
                <a:latin typeface="Calibri" pitchFamily="34" charset="0"/>
              </a:rPr>
              <a:t>17. Public Comment</a:t>
            </a: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r>
              <a:rPr lang="en-US" sz="3600" spc="-3" dirty="0">
                <a:cs typeface="Cambria"/>
              </a:rPr>
              <a:t>Public Comment </a:t>
            </a:r>
            <a:endParaRPr lang="en-US" sz="3600" dirty="0">
              <a:latin typeface="Calibri" pitchFamily="34" charset="0"/>
            </a:endParaRPr>
          </a:p>
          <a:p>
            <a:pPr marL="0" indent="0">
              <a:buNone/>
            </a:pPr>
            <a:endParaRPr lang="en-US" sz="1500" dirty="0">
              <a:latin typeface="Calibri" pitchFamily="34" charset="0"/>
            </a:endParaRPr>
          </a:p>
        </p:txBody>
      </p:sp>
    </p:spTree>
    <p:extLst>
      <p:ext uri="{BB962C8B-B14F-4D97-AF65-F5344CB8AC3E}">
        <p14:creationId xmlns:p14="http://schemas.microsoft.com/office/powerpoint/2010/main" val="13065272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0"/>
            <a:ext cx="3994322" cy="1211862"/>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TAC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September 22, 2021</a:t>
            </a: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sp>
        <p:nvSpPr>
          <p:cNvPr id="160773" name="Content Placeholder 2"/>
          <p:cNvSpPr>
            <a:spLocks noGrp="1"/>
          </p:cNvSpPr>
          <p:nvPr>
            <p:ph idx="1"/>
          </p:nvPr>
        </p:nvSpPr>
        <p:spPr>
          <a:xfrm>
            <a:off x="193964" y="1616364"/>
            <a:ext cx="8451272" cy="5001904"/>
          </a:xfrm>
        </p:spPr>
        <p:txBody>
          <a:bodyPr>
            <a:normAutofit/>
          </a:bodyPr>
          <a:lstStyle/>
          <a:p>
            <a:pPr marL="0" indent="0">
              <a:buNone/>
            </a:pPr>
            <a:r>
              <a:rPr lang="en-US" sz="2700" b="1" dirty="0">
                <a:latin typeface="Calibri" pitchFamily="34" charset="0"/>
              </a:rPr>
              <a:t>Dates for future meetings</a:t>
            </a: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r>
              <a:rPr lang="en-US" sz="3200" spc="-3" dirty="0">
                <a:cs typeface="Cambria"/>
              </a:rPr>
              <a:t>Future TAC Meeting Dates:</a:t>
            </a:r>
          </a:p>
          <a:p>
            <a:pPr marL="164519" indent="0">
              <a:spcBef>
                <a:spcPts val="89"/>
              </a:spcBef>
              <a:buNone/>
              <a:tabLst>
                <a:tab pos="319945" algn="l"/>
                <a:tab pos="320378" algn="l"/>
              </a:tabLst>
            </a:pPr>
            <a:endParaRPr lang="en-US" sz="3200" spc="-3" dirty="0">
              <a:cs typeface="Cambria"/>
            </a:endParaRPr>
          </a:p>
          <a:p>
            <a:pPr marL="450269" indent="-285750">
              <a:spcBef>
                <a:spcPts val="89"/>
              </a:spcBef>
              <a:tabLst>
                <a:tab pos="319945" algn="l"/>
                <a:tab pos="320378" algn="l"/>
              </a:tabLst>
            </a:pPr>
            <a:r>
              <a:rPr lang="en-US" sz="3200" spc="-3" dirty="0">
                <a:cs typeface="Cambria"/>
              </a:rPr>
              <a:t>November 10, 2021</a:t>
            </a:r>
          </a:p>
          <a:p>
            <a:pPr marL="450269" indent="-285750">
              <a:spcBef>
                <a:spcPts val="89"/>
              </a:spcBef>
              <a:tabLst>
                <a:tab pos="319945" algn="l"/>
                <a:tab pos="320378" algn="l"/>
              </a:tabLst>
            </a:pPr>
            <a:r>
              <a:rPr lang="en-US" sz="3200" spc="-3" dirty="0">
                <a:cs typeface="Cambria"/>
              </a:rPr>
              <a:t>January 12, 2022</a:t>
            </a:r>
          </a:p>
          <a:p>
            <a:pPr marL="450269" indent="-285750">
              <a:spcBef>
                <a:spcPts val="89"/>
              </a:spcBef>
              <a:tabLst>
                <a:tab pos="319945" algn="l"/>
                <a:tab pos="320378" algn="l"/>
              </a:tabLst>
            </a:pPr>
            <a:r>
              <a:rPr lang="en-US" sz="3200" spc="-3" dirty="0">
                <a:cs typeface="Cambria"/>
              </a:rPr>
              <a:t>March 9, 2022</a:t>
            </a:r>
          </a:p>
          <a:p>
            <a:pPr marL="450269" indent="-285750">
              <a:spcBef>
                <a:spcPts val="89"/>
              </a:spcBef>
              <a:tabLst>
                <a:tab pos="319945" algn="l"/>
                <a:tab pos="320378" algn="l"/>
              </a:tabLst>
            </a:pPr>
            <a:r>
              <a:rPr lang="en-US" sz="3200" spc="-3" dirty="0">
                <a:cs typeface="Cambria"/>
              </a:rPr>
              <a:t>May 11, 2022</a:t>
            </a: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endParaRPr lang="en-US" sz="1700" spc="-3" dirty="0">
              <a:cs typeface="Cambria"/>
            </a:endParaRPr>
          </a:p>
          <a:p>
            <a:pPr marL="0" indent="0">
              <a:buNone/>
            </a:pPr>
            <a:endParaRPr lang="en-US" sz="1500" dirty="0">
              <a:latin typeface="Calibri" pitchFamily="34" charset="0"/>
            </a:endParaRPr>
          </a:p>
        </p:txBody>
      </p:sp>
    </p:spTree>
    <p:extLst>
      <p:ext uri="{BB962C8B-B14F-4D97-AF65-F5344CB8AC3E}">
        <p14:creationId xmlns:p14="http://schemas.microsoft.com/office/powerpoint/2010/main" val="42089547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0"/>
            <a:ext cx="3994322" cy="1211862"/>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TAC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September 22, 2021</a:t>
            </a: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sp>
        <p:nvSpPr>
          <p:cNvPr id="160773" name="Content Placeholder 2"/>
          <p:cNvSpPr>
            <a:spLocks noGrp="1"/>
          </p:cNvSpPr>
          <p:nvPr>
            <p:ph idx="1"/>
          </p:nvPr>
        </p:nvSpPr>
        <p:spPr>
          <a:xfrm>
            <a:off x="193964" y="1616364"/>
            <a:ext cx="8451272" cy="5001904"/>
          </a:xfrm>
        </p:spPr>
        <p:txBody>
          <a:bodyPr>
            <a:normAutofit/>
          </a:bodyPr>
          <a:lstStyle/>
          <a:p>
            <a:pPr marL="0" indent="0">
              <a:buNone/>
            </a:pPr>
            <a:r>
              <a:rPr lang="en-US" sz="2700" b="1" dirty="0">
                <a:latin typeface="Calibri" pitchFamily="34" charset="0"/>
              </a:rPr>
              <a:t>Need a motion and a second for:</a:t>
            </a:r>
          </a:p>
          <a:p>
            <a:pPr marL="0" indent="0">
              <a:buNone/>
            </a:pPr>
            <a:endParaRPr lang="en-US" sz="2700" b="1" dirty="0">
              <a:latin typeface="Calibri" pitchFamily="34" charset="0"/>
            </a:endParaRPr>
          </a:p>
          <a:p>
            <a:pPr marL="0" indent="0" algn="ctr">
              <a:buNone/>
            </a:pPr>
            <a:r>
              <a:rPr lang="en-US" sz="4000" b="1" dirty="0">
                <a:latin typeface="Calibri" pitchFamily="34" charset="0"/>
              </a:rPr>
              <a:t>ADJOURNMENT</a:t>
            </a:r>
          </a:p>
          <a:p>
            <a:pPr marL="0" indent="0" algn="ctr">
              <a:buNone/>
            </a:pPr>
            <a:r>
              <a:rPr lang="en-US" sz="4000" b="1" dirty="0">
                <a:latin typeface="Calibri" pitchFamily="34" charset="0"/>
              </a:rPr>
              <a:t>and</a:t>
            </a:r>
            <a:br>
              <a:rPr lang="en-US" sz="4000" b="1" dirty="0">
                <a:latin typeface="Calibri" pitchFamily="34" charset="0"/>
              </a:rPr>
            </a:br>
            <a:r>
              <a:rPr lang="en-US" sz="4000" b="1" dirty="0">
                <a:latin typeface="Calibri" pitchFamily="34" charset="0"/>
              </a:rPr>
              <a:t>Roll Call</a:t>
            </a:r>
            <a:endParaRPr lang="en-US" sz="1700" spc="-3" dirty="0">
              <a:cs typeface="Cambria"/>
            </a:endParaRP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endParaRPr lang="en-US" sz="1700" spc="-3" dirty="0">
              <a:cs typeface="Cambria"/>
            </a:endParaRPr>
          </a:p>
          <a:p>
            <a:pPr marL="164519" indent="0" algn="ctr">
              <a:spcBef>
                <a:spcPts val="89"/>
              </a:spcBef>
              <a:buNone/>
              <a:tabLst>
                <a:tab pos="319945" algn="l"/>
                <a:tab pos="320378" algn="l"/>
              </a:tabLst>
            </a:pPr>
            <a:r>
              <a:rPr lang="en-US" sz="3600" spc="-3" dirty="0">
                <a:cs typeface="Cambria"/>
              </a:rPr>
              <a:t>Next meeting: November 10, 2021</a:t>
            </a:r>
            <a:endParaRPr lang="en-US" sz="3600" dirty="0">
              <a:latin typeface="Calibri" pitchFamily="34" charset="0"/>
            </a:endParaRPr>
          </a:p>
          <a:p>
            <a:pPr marL="0" indent="0">
              <a:buNone/>
            </a:pPr>
            <a:endParaRPr lang="en-US" sz="1500" dirty="0">
              <a:latin typeface="Calibri" pitchFamily="34" charset="0"/>
            </a:endParaRPr>
          </a:p>
        </p:txBody>
      </p:sp>
    </p:spTree>
    <p:extLst>
      <p:ext uri="{BB962C8B-B14F-4D97-AF65-F5344CB8AC3E}">
        <p14:creationId xmlns:p14="http://schemas.microsoft.com/office/powerpoint/2010/main" val="196725128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30807</TotalTime>
  <Words>2812</Words>
  <Application>Microsoft Macintosh PowerPoint</Application>
  <PresentationFormat>On-screen Show (4:3)</PresentationFormat>
  <Paragraphs>375</Paragraphs>
  <Slides>36</Slides>
  <Notes>36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36</vt:i4>
      </vt:variant>
    </vt:vector>
  </HeadingPairs>
  <TitlesOfParts>
    <vt:vector size="41" baseType="lpstr">
      <vt:lpstr>Arial</vt:lpstr>
      <vt:lpstr>Calibri</vt:lpstr>
      <vt:lpstr>Calibri Light</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James Salmons</dc:creator>
  <cp:lastModifiedBy>James Salmons</cp:lastModifiedBy>
  <cp:revision>48</cp:revision>
  <cp:lastPrinted>2021-09-10T18:05:35Z</cp:lastPrinted>
  <dcterms:created xsi:type="dcterms:W3CDTF">2020-10-26T13:29:57Z</dcterms:created>
  <dcterms:modified xsi:type="dcterms:W3CDTF">2021-09-22T13:24:17Z</dcterms:modified>
</cp:coreProperties>
</file>